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5"/>
  </p:sldMasterIdLst>
  <p:notesMasterIdLst>
    <p:notesMasterId r:id="rId25"/>
  </p:notesMasterIdLst>
  <p:handoutMasterIdLst>
    <p:handoutMasterId r:id="rId26"/>
  </p:handoutMasterIdLst>
  <p:sldIdLst>
    <p:sldId id="256" r:id="rId6"/>
    <p:sldId id="277" r:id="rId7"/>
    <p:sldId id="257" r:id="rId8"/>
    <p:sldId id="278" r:id="rId9"/>
    <p:sldId id="282" r:id="rId10"/>
    <p:sldId id="275" r:id="rId11"/>
    <p:sldId id="276" r:id="rId12"/>
    <p:sldId id="272" r:id="rId13"/>
    <p:sldId id="287" r:id="rId14"/>
    <p:sldId id="288" r:id="rId15"/>
    <p:sldId id="289" r:id="rId16"/>
    <p:sldId id="290" r:id="rId17"/>
    <p:sldId id="291" r:id="rId18"/>
    <p:sldId id="292" r:id="rId19"/>
    <p:sldId id="293" r:id="rId20"/>
    <p:sldId id="258" r:id="rId21"/>
    <p:sldId id="294" r:id="rId22"/>
    <p:sldId id="259" r:id="rId23"/>
    <p:sldId id="265" r:id="rId24"/>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C2A"/>
    <a:srgbClr val="FCEA80"/>
    <a:srgbClr val="F9D607"/>
    <a:srgbClr val="FF00FF"/>
    <a:srgbClr val="FF9999"/>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378" y="53"/>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C62907-329F-4592-A1A9-8C2A19557642}" type="doc">
      <dgm:prSet loTypeId="urn:microsoft.com/office/officeart/2005/8/layout/vList3#1" loCatId="list" qsTypeId="urn:microsoft.com/office/officeart/2005/8/quickstyle/simple1" qsCatId="simple" csTypeId="urn:microsoft.com/office/officeart/2005/8/colors/accent1_2" csCatId="accent1" phldr="1"/>
      <dgm:spPr/>
    </dgm:pt>
    <dgm:pt modelId="{09BC2E58-AB92-489E-9573-906467F10F0D}">
      <dgm:prSet phldrT="[טקסט]"/>
      <dgm:spPr>
        <a:solidFill>
          <a:srgbClr val="FFC000"/>
        </a:solidFill>
      </dgm:spPr>
      <dgm:t>
        <a:bodyPr/>
        <a:lstStyle/>
        <a:p>
          <a:pPr rtl="1"/>
          <a:r>
            <a:rPr lang="he-IL" b="1" dirty="0" smtClean="0">
              <a:solidFill>
                <a:schemeClr val="accent1">
                  <a:lumMod val="50000"/>
                </a:schemeClr>
              </a:solidFill>
            </a:rPr>
            <a:t>1.העלאת הטמפרטורה</a:t>
          </a:r>
          <a:r>
            <a:rPr lang="he-IL" dirty="0" smtClean="0">
              <a:solidFill>
                <a:schemeClr val="accent1">
                  <a:lumMod val="50000"/>
                </a:schemeClr>
              </a:solidFill>
            </a:rPr>
            <a:t> כאשר אין שינוי במצב צבירתו של הגוף הטמפרטורה עולה.</a:t>
          </a:r>
          <a:r>
            <a:rPr lang="he-IL" b="1" dirty="0" smtClean="0">
              <a:solidFill>
                <a:schemeClr val="accent1">
                  <a:lumMod val="50000"/>
                </a:schemeClr>
              </a:solidFill>
            </a:rPr>
            <a:t> </a:t>
          </a:r>
          <a:endParaRPr lang="he-IL" dirty="0">
            <a:solidFill>
              <a:schemeClr val="accent1">
                <a:lumMod val="50000"/>
              </a:schemeClr>
            </a:solidFill>
          </a:endParaRPr>
        </a:p>
      </dgm:t>
    </dgm:pt>
    <dgm:pt modelId="{D6CB42FF-275F-4182-B018-0F6BED7279C4}" type="parTrans" cxnId="{785453A3-54FC-4822-B078-781A224E628B}">
      <dgm:prSet/>
      <dgm:spPr/>
      <dgm:t>
        <a:bodyPr/>
        <a:lstStyle/>
        <a:p>
          <a:pPr rtl="1"/>
          <a:endParaRPr lang="he-IL"/>
        </a:p>
      </dgm:t>
    </dgm:pt>
    <dgm:pt modelId="{C2B5FEF1-ACE8-4A7B-98F6-CA6A382BBDF4}" type="sibTrans" cxnId="{785453A3-54FC-4822-B078-781A224E628B}">
      <dgm:prSet/>
      <dgm:spPr/>
      <dgm:t>
        <a:bodyPr/>
        <a:lstStyle/>
        <a:p>
          <a:pPr rtl="1"/>
          <a:endParaRPr lang="he-IL"/>
        </a:p>
      </dgm:t>
    </dgm:pt>
    <dgm:pt modelId="{9E531202-F7A9-42B9-AB1C-9A2F25FFC17C}">
      <dgm:prSet phldrT="[טקסט]"/>
      <dgm:spPr>
        <a:solidFill>
          <a:srgbClr val="FFC000"/>
        </a:solidFill>
      </dgm:spPr>
      <dgm:t>
        <a:bodyPr/>
        <a:lstStyle/>
        <a:p>
          <a:pPr rtl="1"/>
          <a:r>
            <a:rPr lang="he-IL" b="1" dirty="0" smtClean="0">
              <a:solidFill>
                <a:schemeClr val="accent1">
                  <a:lumMod val="50000"/>
                </a:schemeClr>
              </a:solidFill>
            </a:rPr>
            <a:t>2.שינוי מצב הצבירה. </a:t>
          </a:r>
          <a:r>
            <a:rPr lang="he-IL" dirty="0" smtClean="0">
              <a:solidFill>
                <a:schemeClr val="accent1">
                  <a:lumMod val="50000"/>
                </a:schemeClr>
              </a:solidFill>
            </a:rPr>
            <a:t>כאשר מצב הצבירה משתנה בהדרגה,הטמפרטורה נותרת קבועה במהלך שינוי מצב הצבירה.</a:t>
          </a:r>
          <a:endParaRPr lang="he-IL" dirty="0">
            <a:solidFill>
              <a:schemeClr val="accent1">
                <a:lumMod val="50000"/>
              </a:schemeClr>
            </a:solidFill>
          </a:endParaRPr>
        </a:p>
      </dgm:t>
    </dgm:pt>
    <dgm:pt modelId="{16ABDBC8-B5E2-466B-AFEA-823E76888E19}" type="parTrans" cxnId="{A11574F7-E822-4643-8558-9D7BD59B68EE}">
      <dgm:prSet/>
      <dgm:spPr/>
      <dgm:t>
        <a:bodyPr/>
        <a:lstStyle/>
        <a:p>
          <a:pPr rtl="1"/>
          <a:endParaRPr lang="he-IL"/>
        </a:p>
      </dgm:t>
    </dgm:pt>
    <dgm:pt modelId="{372B16D0-2649-444A-BAD8-29742BDFAB1F}" type="sibTrans" cxnId="{A11574F7-E822-4643-8558-9D7BD59B68EE}">
      <dgm:prSet/>
      <dgm:spPr/>
      <dgm:t>
        <a:bodyPr/>
        <a:lstStyle/>
        <a:p>
          <a:pPr rtl="1"/>
          <a:endParaRPr lang="he-IL"/>
        </a:p>
      </dgm:t>
    </dgm:pt>
    <dgm:pt modelId="{962A0456-5C06-4E68-8619-862B77A0EC41}" type="pres">
      <dgm:prSet presAssocID="{01C62907-329F-4592-A1A9-8C2A19557642}" presName="linearFlow" presStyleCnt="0">
        <dgm:presLayoutVars>
          <dgm:dir/>
          <dgm:resizeHandles val="exact"/>
        </dgm:presLayoutVars>
      </dgm:prSet>
      <dgm:spPr/>
    </dgm:pt>
    <dgm:pt modelId="{2CCDBA6E-098B-404A-B63F-49D084D19229}" type="pres">
      <dgm:prSet presAssocID="{09BC2E58-AB92-489E-9573-906467F10F0D}" presName="composite" presStyleCnt="0"/>
      <dgm:spPr/>
    </dgm:pt>
    <dgm:pt modelId="{10B884C4-795C-47DA-9405-2406A4CA6C39}" type="pres">
      <dgm:prSet presAssocID="{09BC2E58-AB92-489E-9573-906467F10F0D}" presName="imgShp" presStyleLbl="fgImgPlace1" presStyleIdx="0" presStyleCnt="2" custLinFactNeighborX="1090" custLinFactNeighborY="-116"/>
      <dgm:spPr>
        <a:blipFill rotWithShape="0">
          <a:blip xmlns:r="http://schemas.openxmlformats.org/officeDocument/2006/relationships" r:embed="rId1"/>
          <a:stretch>
            <a:fillRect/>
          </a:stretch>
        </a:blipFill>
      </dgm:spPr>
    </dgm:pt>
    <dgm:pt modelId="{79BC3173-6E12-42A7-A525-676489E8CFA9}" type="pres">
      <dgm:prSet presAssocID="{09BC2E58-AB92-489E-9573-906467F10F0D}" presName="txShp" presStyleLbl="node1" presStyleIdx="0" presStyleCnt="2" custLinFactNeighborX="4" custLinFactNeighborY="-115">
        <dgm:presLayoutVars>
          <dgm:bulletEnabled val="1"/>
        </dgm:presLayoutVars>
      </dgm:prSet>
      <dgm:spPr/>
      <dgm:t>
        <a:bodyPr/>
        <a:lstStyle/>
        <a:p>
          <a:pPr rtl="1"/>
          <a:endParaRPr lang="he-IL"/>
        </a:p>
      </dgm:t>
    </dgm:pt>
    <dgm:pt modelId="{77FAB740-3868-4A35-97D1-D826F0E28720}" type="pres">
      <dgm:prSet presAssocID="{C2B5FEF1-ACE8-4A7B-98F6-CA6A382BBDF4}" presName="spacing" presStyleCnt="0"/>
      <dgm:spPr/>
    </dgm:pt>
    <dgm:pt modelId="{7DC41C21-6442-41C0-9453-C8D3D7CB70E2}" type="pres">
      <dgm:prSet presAssocID="{9E531202-F7A9-42B9-AB1C-9A2F25FFC17C}" presName="composite" presStyleCnt="0"/>
      <dgm:spPr/>
    </dgm:pt>
    <dgm:pt modelId="{091CFFF0-9040-4F27-AF3B-CD45C85D81C5}" type="pres">
      <dgm:prSet presAssocID="{9E531202-F7A9-42B9-AB1C-9A2F25FFC17C}" presName="imgShp" presStyleLbl="fgImgPlace1" presStyleIdx="1" presStyleCnt="2"/>
      <dgm:spPr>
        <a:blipFill rotWithShape="0">
          <a:blip xmlns:r="http://schemas.openxmlformats.org/officeDocument/2006/relationships" r:embed="rId2"/>
          <a:stretch>
            <a:fillRect/>
          </a:stretch>
        </a:blipFill>
      </dgm:spPr>
    </dgm:pt>
    <dgm:pt modelId="{576F587B-B1A0-4F82-BDDB-C63788B8B06D}" type="pres">
      <dgm:prSet presAssocID="{9E531202-F7A9-42B9-AB1C-9A2F25FFC17C}" presName="txShp" presStyleLbl="node1" presStyleIdx="1" presStyleCnt="2">
        <dgm:presLayoutVars>
          <dgm:bulletEnabled val="1"/>
        </dgm:presLayoutVars>
      </dgm:prSet>
      <dgm:spPr/>
      <dgm:t>
        <a:bodyPr/>
        <a:lstStyle/>
        <a:p>
          <a:pPr rtl="1"/>
          <a:endParaRPr lang="he-IL"/>
        </a:p>
      </dgm:t>
    </dgm:pt>
  </dgm:ptLst>
  <dgm:cxnLst>
    <dgm:cxn modelId="{785453A3-54FC-4822-B078-781A224E628B}" srcId="{01C62907-329F-4592-A1A9-8C2A19557642}" destId="{09BC2E58-AB92-489E-9573-906467F10F0D}" srcOrd="0" destOrd="0" parTransId="{D6CB42FF-275F-4182-B018-0F6BED7279C4}" sibTransId="{C2B5FEF1-ACE8-4A7B-98F6-CA6A382BBDF4}"/>
    <dgm:cxn modelId="{202E8B8D-0E07-4D64-B024-E97354BCBF23}" type="presOf" srcId="{9E531202-F7A9-42B9-AB1C-9A2F25FFC17C}" destId="{576F587B-B1A0-4F82-BDDB-C63788B8B06D}" srcOrd="0" destOrd="0" presId="urn:microsoft.com/office/officeart/2005/8/layout/vList3#1"/>
    <dgm:cxn modelId="{A11574F7-E822-4643-8558-9D7BD59B68EE}" srcId="{01C62907-329F-4592-A1A9-8C2A19557642}" destId="{9E531202-F7A9-42B9-AB1C-9A2F25FFC17C}" srcOrd="1" destOrd="0" parTransId="{16ABDBC8-B5E2-466B-AFEA-823E76888E19}" sibTransId="{372B16D0-2649-444A-BAD8-29742BDFAB1F}"/>
    <dgm:cxn modelId="{A59E5F25-50B1-4800-8078-D9CEE2E46225}" type="presOf" srcId="{09BC2E58-AB92-489E-9573-906467F10F0D}" destId="{79BC3173-6E12-42A7-A525-676489E8CFA9}" srcOrd="0" destOrd="0" presId="urn:microsoft.com/office/officeart/2005/8/layout/vList3#1"/>
    <dgm:cxn modelId="{21C0B911-DE55-4D1F-9FF2-2FCFF975940F}" type="presOf" srcId="{01C62907-329F-4592-A1A9-8C2A19557642}" destId="{962A0456-5C06-4E68-8619-862B77A0EC41}" srcOrd="0" destOrd="0" presId="urn:microsoft.com/office/officeart/2005/8/layout/vList3#1"/>
    <dgm:cxn modelId="{34D966BF-6303-45D7-87BC-ACCBAAFAD303}" type="presParOf" srcId="{962A0456-5C06-4E68-8619-862B77A0EC41}" destId="{2CCDBA6E-098B-404A-B63F-49D084D19229}" srcOrd="0" destOrd="0" presId="urn:microsoft.com/office/officeart/2005/8/layout/vList3#1"/>
    <dgm:cxn modelId="{A7E25FCE-15B8-40AC-A208-FAB62EBA9685}" type="presParOf" srcId="{2CCDBA6E-098B-404A-B63F-49D084D19229}" destId="{10B884C4-795C-47DA-9405-2406A4CA6C39}" srcOrd="0" destOrd="0" presId="urn:microsoft.com/office/officeart/2005/8/layout/vList3#1"/>
    <dgm:cxn modelId="{428E48EF-8750-41F7-8DFF-6D16C0D81ADA}" type="presParOf" srcId="{2CCDBA6E-098B-404A-B63F-49D084D19229}" destId="{79BC3173-6E12-42A7-A525-676489E8CFA9}" srcOrd="1" destOrd="0" presId="urn:microsoft.com/office/officeart/2005/8/layout/vList3#1"/>
    <dgm:cxn modelId="{F922F18B-73F6-498E-BED9-90CD4F6C23FC}" type="presParOf" srcId="{962A0456-5C06-4E68-8619-862B77A0EC41}" destId="{77FAB740-3868-4A35-97D1-D826F0E28720}" srcOrd="1" destOrd="0" presId="urn:microsoft.com/office/officeart/2005/8/layout/vList3#1"/>
    <dgm:cxn modelId="{AF203E78-4B9F-436F-9A93-EE4101721AD5}" type="presParOf" srcId="{962A0456-5C06-4E68-8619-862B77A0EC41}" destId="{7DC41C21-6442-41C0-9453-C8D3D7CB70E2}" srcOrd="2" destOrd="0" presId="urn:microsoft.com/office/officeart/2005/8/layout/vList3#1"/>
    <dgm:cxn modelId="{E5BA495B-A48C-4229-A4F3-C0CF6DE77F1E}" type="presParOf" srcId="{7DC41C21-6442-41C0-9453-C8D3D7CB70E2}" destId="{091CFFF0-9040-4F27-AF3B-CD45C85D81C5}" srcOrd="0" destOrd="0" presId="urn:microsoft.com/office/officeart/2005/8/layout/vList3#1"/>
    <dgm:cxn modelId="{BA3CBCC9-5937-4180-B389-540F59E83478}" type="presParOf" srcId="{7DC41C21-6442-41C0-9453-C8D3D7CB70E2}" destId="{576F587B-B1A0-4F82-BDDB-C63788B8B06D}"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172A11-74D8-445A-88B1-573511944F7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he-IL"/>
        </a:p>
      </dgm:t>
    </dgm:pt>
    <dgm:pt modelId="{BF717DF1-C8B1-4B44-9BDB-82634C7CC594}">
      <dgm:prSet phldrT="[טקסט]" custT="1"/>
      <dgm:spPr>
        <a:solidFill>
          <a:srgbClr val="F9D607"/>
        </a:solidFill>
      </dgm:spPr>
      <dgm:t>
        <a:bodyPr/>
        <a:lstStyle/>
        <a:p>
          <a:pPr rtl="1"/>
          <a:r>
            <a:rPr lang="he-IL" sz="3000" b="1" dirty="0" smtClean="0">
              <a:solidFill>
                <a:schemeClr val="accent1">
                  <a:lumMod val="50000"/>
                </a:schemeClr>
              </a:solidFill>
            </a:rPr>
            <a:t>החום הכמוס של היתוך</a:t>
          </a:r>
          <a:endParaRPr lang="he-IL" sz="3000" b="1" dirty="0">
            <a:solidFill>
              <a:schemeClr val="accent1">
                <a:lumMod val="50000"/>
              </a:schemeClr>
            </a:solidFill>
          </a:endParaRPr>
        </a:p>
      </dgm:t>
    </dgm:pt>
    <dgm:pt modelId="{35E400AC-3F99-4DD9-9F3E-407F78B5BD66}" type="parTrans" cxnId="{F6C0EFF1-532D-48F4-839E-67A6D6D613B6}">
      <dgm:prSet/>
      <dgm:spPr/>
      <dgm:t>
        <a:bodyPr/>
        <a:lstStyle/>
        <a:p>
          <a:pPr rtl="1"/>
          <a:endParaRPr lang="he-IL"/>
        </a:p>
      </dgm:t>
    </dgm:pt>
    <dgm:pt modelId="{A0F3BEBE-1A4E-490C-9FCB-47748B0ACD16}" type="sibTrans" cxnId="{F6C0EFF1-532D-48F4-839E-67A6D6D613B6}">
      <dgm:prSet/>
      <dgm:spPr/>
      <dgm:t>
        <a:bodyPr/>
        <a:lstStyle/>
        <a:p>
          <a:pPr rtl="1"/>
          <a:endParaRPr lang="he-IL"/>
        </a:p>
      </dgm:t>
    </dgm:pt>
    <dgm:pt modelId="{58D512B1-9232-4163-A9D5-52997E915A48}">
      <dgm:prSet phldrT="[טקסט]" custT="1"/>
      <dgm:spPr/>
      <dgm:t>
        <a:bodyPr/>
        <a:lstStyle/>
        <a:p>
          <a:pPr rtl="1"/>
          <a:r>
            <a:rPr lang="he-IL" sz="3100" dirty="0" smtClean="0"/>
            <a:t> </a:t>
          </a:r>
          <a:r>
            <a:rPr lang="he-IL" sz="2600" dirty="0" smtClean="0">
              <a:solidFill>
                <a:schemeClr val="accent1">
                  <a:lumMod val="50000"/>
                </a:schemeClr>
              </a:solidFill>
            </a:rPr>
            <a:t>כמות החום ה</a:t>
          </a:r>
          <a:r>
            <a:rPr lang="he-IL" sz="2600" u="none" dirty="0" smtClean="0">
              <a:solidFill>
                <a:srgbClr val="FF0000"/>
              </a:solidFill>
            </a:rPr>
            <a:t>מושקעת</a:t>
          </a:r>
          <a:r>
            <a:rPr lang="he-IL" sz="2600" u="sng" dirty="0" smtClean="0">
              <a:solidFill>
                <a:schemeClr val="accent1">
                  <a:lumMod val="50000"/>
                </a:schemeClr>
              </a:solidFill>
            </a:rPr>
            <a:t> </a:t>
          </a:r>
          <a:r>
            <a:rPr lang="he-IL" sz="2600" u="none" dirty="0" smtClean="0">
              <a:solidFill>
                <a:schemeClr val="accent1">
                  <a:lumMod val="50000"/>
                </a:schemeClr>
              </a:solidFill>
            </a:rPr>
            <a:t>כדי להעביר 1 ק"ג של חומר מסוים ממצב מוצק למצב נוזל . מעבר זה מתרחש ב</a:t>
          </a:r>
          <a:r>
            <a:rPr lang="he-IL" sz="2600" u="none" dirty="0" smtClean="0">
              <a:solidFill>
                <a:srgbClr val="FF0000"/>
              </a:solidFill>
            </a:rPr>
            <a:t>טמפרטורת ההיתוך </a:t>
          </a:r>
          <a:r>
            <a:rPr lang="he-IL" sz="2600" u="none" dirty="0" smtClean="0">
              <a:solidFill>
                <a:schemeClr val="accent1">
                  <a:lumMod val="50000"/>
                </a:schemeClr>
              </a:solidFill>
            </a:rPr>
            <a:t>של החומר</a:t>
          </a:r>
          <a:r>
            <a:rPr lang="he-IL" sz="2400" u="none" dirty="0" smtClean="0">
              <a:solidFill>
                <a:schemeClr val="accent1">
                  <a:lumMod val="50000"/>
                </a:schemeClr>
              </a:solidFill>
            </a:rPr>
            <a:t>.</a:t>
          </a:r>
          <a:endParaRPr lang="he-IL" sz="2400" u="none" dirty="0">
            <a:solidFill>
              <a:schemeClr val="accent1">
                <a:lumMod val="50000"/>
              </a:schemeClr>
            </a:solidFill>
          </a:endParaRPr>
        </a:p>
      </dgm:t>
    </dgm:pt>
    <dgm:pt modelId="{86534C88-97B2-4DC6-8323-89987F0BE8B4}" type="parTrans" cxnId="{B4F5D2C1-789D-49C6-B846-BC2D95B7ABFF}">
      <dgm:prSet/>
      <dgm:spPr/>
      <dgm:t>
        <a:bodyPr/>
        <a:lstStyle/>
        <a:p>
          <a:pPr rtl="1"/>
          <a:endParaRPr lang="he-IL"/>
        </a:p>
      </dgm:t>
    </dgm:pt>
    <dgm:pt modelId="{B2EFF344-56CA-408C-BEDB-E88F1926F004}" type="sibTrans" cxnId="{B4F5D2C1-789D-49C6-B846-BC2D95B7ABFF}">
      <dgm:prSet/>
      <dgm:spPr/>
      <dgm:t>
        <a:bodyPr/>
        <a:lstStyle/>
        <a:p>
          <a:pPr rtl="1"/>
          <a:endParaRPr lang="he-IL"/>
        </a:p>
      </dgm:t>
    </dgm:pt>
    <dgm:pt modelId="{6C00132E-37A7-43B7-A803-05FC50BCFB01}">
      <dgm:prSet phldrT="[טקסט]" custT="1"/>
      <dgm:spPr>
        <a:solidFill>
          <a:srgbClr val="FFC000"/>
        </a:solidFill>
      </dgm:spPr>
      <dgm:t>
        <a:bodyPr/>
        <a:lstStyle/>
        <a:p>
          <a:pPr rtl="1"/>
          <a:r>
            <a:rPr lang="he-IL" sz="3000" b="1" dirty="0" smtClean="0">
              <a:solidFill>
                <a:schemeClr val="accent1">
                  <a:lumMod val="50000"/>
                </a:schemeClr>
              </a:solidFill>
            </a:rPr>
            <a:t>החום הכמוס של קיפאון</a:t>
          </a:r>
          <a:endParaRPr lang="he-IL" sz="3000" b="1" dirty="0">
            <a:solidFill>
              <a:schemeClr val="accent1">
                <a:lumMod val="50000"/>
              </a:schemeClr>
            </a:solidFill>
          </a:endParaRPr>
        </a:p>
      </dgm:t>
    </dgm:pt>
    <dgm:pt modelId="{0ED04D4B-1012-4124-9A45-DD137DEE95D8}" type="parTrans" cxnId="{CEA6DFD7-EC3A-4744-B31F-EED03F4661FF}">
      <dgm:prSet/>
      <dgm:spPr/>
      <dgm:t>
        <a:bodyPr/>
        <a:lstStyle/>
        <a:p>
          <a:pPr rtl="1"/>
          <a:endParaRPr lang="he-IL"/>
        </a:p>
      </dgm:t>
    </dgm:pt>
    <dgm:pt modelId="{F01C5086-0378-48D6-BEC7-B0FDAC3F5B88}" type="sibTrans" cxnId="{CEA6DFD7-EC3A-4744-B31F-EED03F4661FF}">
      <dgm:prSet/>
      <dgm:spPr/>
      <dgm:t>
        <a:bodyPr/>
        <a:lstStyle/>
        <a:p>
          <a:pPr rtl="1"/>
          <a:endParaRPr lang="he-IL"/>
        </a:p>
      </dgm:t>
    </dgm:pt>
    <dgm:pt modelId="{730CE219-D15E-428A-8FF3-BC1E121F3964}">
      <dgm:prSet phldrT="[טקסט]" custT="1"/>
      <dgm:spPr/>
      <dgm:t>
        <a:bodyPr/>
        <a:lstStyle/>
        <a:p>
          <a:pPr rtl="1"/>
          <a:r>
            <a:rPr lang="he-IL" sz="2600" dirty="0" smtClean="0">
              <a:solidFill>
                <a:schemeClr val="accent1">
                  <a:lumMod val="50000"/>
                </a:schemeClr>
              </a:solidFill>
            </a:rPr>
            <a:t>כמות החום ה</a:t>
          </a:r>
          <a:r>
            <a:rPr lang="he-IL" sz="2600" u="none" dirty="0" smtClean="0">
              <a:solidFill>
                <a:srgbClr val="FF0000"/>
              </a:solidFill>
            </a:rPr>
            <a:t>משוחררת </a:t>
          </a:r>
          <a:r>
            <a:rPr lang="he-IL" sz="2600" u="none" dirty="0" smtClean="0">
              <a:solidFill>
                <a:schemeClr val="accent1">
                  <a:lumMod val="50000"/>
                </a:schemeClr>
              </a:solidFill>
            </a:rPr>
            <a:t>כדי להעביר 1 ק"ג של חומר מסוים ממצב נוזל למצב מוצק . מעבר זה מתרחש </a:t>
          </a:r>
          <a:r>
            <a:rPr lang="he-IL" sz="2600" u="none" dirty="0" smtClean="0">
              <a:solidFill>
                <a:srgbClr val="FF0000"/>
              </a:solidFill>
            </a:rPr>
            <a:t>בטמפרטורת הקיפאון </a:t>
          </a:r>
          <a:r>
            <a:rPr lang="he-IL" sz="2600" u="none" dirty="0" smtClean="0">
              <a:solidFill>
                <a:schemeClr val="accent1">
                  <a:lumMod val="50000"/>
                </a:schemeClr>
              </a:solidFill>
            </a:rPr>
            <a:t>של החומר</a:t>
          </a:r>
          <a:r>
            <a:rPr lang="he-IL" sz="2400" u="none" dirty="0" smtClean="0">
              <a:solidFill>
                <a:schemeClr val="accent1">
                  <a:lumMod val="50000"/>
                </a:schemeClr>
              </a:solidFill>
            </a:rPr>
            <a:t>.</a:t>
          </a:r>
          <a:endParaRPr lang="he-IL" sz="2400" dirty="0"/>
        </a:p>
      </dgm:t>
    </dgm:pt>
    <dgm:pt modelId="{3649C9B0-821D-4072-86F7-65A0B62283DD}" type="parTrans" cxnId="{89332EF3-7B79-408F-B816-838A0C258DC6}">
      <dgm:prSet/>
      <dgm:spPr/>
      <dgm:t>
        <a:bodyPr/>
        <a:lstStyle/>
        <a:p>
          <a:pPr rtl="1"/>
          <a:endParaRPr lang="he-IL"/>
        </a:p>
      </dgm:t>
    </dgm:pt>
    <dgm:pt modelId="{46001A4C-F8A9-4FC6-8702-0540616C12E1}" type="sibTrans" cxnId="{89332EF3-7B79-408F-B816-838A0C258DC6}">
      <dgm:prSet/>
      <dgm:spPr/>
      <dgm:t>
        <a:bodyPr/>
        <a:lstStyle/>
        <a:p>
          <a:pPr rtl="1"/>
          <a:endParaRPr lang="he-IL"/>
        </a:p>
      </dgm:t>
    </dgm:pt>
    <dgm:pt modelId="{3F1F419C-257A-4666-B641-1D78E6A6E3B0}" type="pres">
      <dgm:prSet presAssocID="{92172A11-74D8-445A-88B1-573511944F7D}" presName="linear" presStyleCnt="0">
        <dgm:presLayoutVars>
          <dgm:animLvl val="lvl"/>
          <dgm:resizeHandles val="exact"/>
        </dgm:presLayoutVars>
      </dgm:prSet>
      <dgm:spPr/>
      <dgm:t>
        <a:bodyPr/>
        <a:lstStyle/>
        <a:p>
          <a:pPr rtl="1"/>
          <a:endParaRPr lang="he-IL"/>
        </a:p>
      </dgm:t>
    </dgm:pt>
    <dgm:pt modelId="{80D0B22E-A202-4F5C-B833-53221D627E5B}" type="pres">
      <dgm:prSet presAssocID="{BF717DF1-C8B1-4B44-9BDB-82634C7CC594}" presName="parentText" presStyleLbl="node1" presStyleIdx="0" presStyleCnt="2" custLinFactNeighborX="-793" custLinFactNeighborY="-4372">
        <dgm:presLayoutVars>
          <dgm:chMax val="0"/>
          <dgm:bulletEnabled val="1"/>
        </dgm:presLayoutVars>
      </dgm:prSet>
      <dgm:spPr/>
      <dgm:t>
        <a:bodyPr/>
        <a:lstStyle/>
        <a:p>
          <a:pPr rtl="1"/>
          <a:endParaRPr lang="he-IL"/>
        </a:p>
      </dgm:t>
    </dgm:pt>
    <dgm:pt modelId="{62A4BABF-788D-402B-BD4D-5C85D0B36DB2}" type="pres">
      <dgm:prSet presAssocID="{BF717DF1-C8B1-4B44-9BDB-82634C7CC594}" presName="childText" presStyleLbl="revTx" presStyleIdx="0" presStyleCnt="2">
        <dgm:presLayoutVars>
          <dgm:bulletEnabled val="1"/>
        </dgm:presLayoutVars>
      </dgm:prSet>
      <dgm:spPr/>
      <dgm:t>
        <a:bodyPr/>
        <a:lstStyle/>
        <a:p>
          <a:pPr rtl="1"/>
          <a:endParaRPr lang="he-IL"/>
        </a:p>
      </dgm:t>
    </dgm:pt>
    <dgm:pt modelId="{A6A1D25C-B110-4543-865D-0899539A31CC}" type="pres">
      <dgm:prSet presAssocID="{6C00132E-37A7-43B7-A803-05FC50BCFB01}" presName="parentText" presStyleLbl="node1" presStyleIdx="1" presStyleCnt="2">
        <dgm:presLayoutVars>
          <dgm:chMax val="0"/>
          <dgm:bulletEnabled val="1"/>
        </dgm:presLayoutVars>
      </dgm:prSet>
      <dgm:spPr/>
      <dgm:t>
        <a:bodyPr/>
        <a:lstStyle/>
        <a:p>
          <a:pPr rtl="1"/>
          <a:endParaRPr lang="he-IL"/>
        </a:p>
      </dgm:t>
    </dgm:pt>
    <dgm:pt modelId="{932A6FC9-49C6-4942-A8D0-9F5392A9F4E8}" type="pres">
      <dgm:prSet presAssocID="{6C00132E-37A7-43B7-A803-05FC50BCFB01}" presName="childText" presStyleLbl="revTx" presStyleIdx="1" presStyleCnt="2">
        <dgm:presLayoutVars>
          <dgm:bulletEnabled val="1"/>
        </dgm:presLayoutVars>
      </dgm:prSet>
      <dgm:spPr/>
      <dgm:t>
        <a:bodyPr/>
        <a:lstStyle/>
        <a:p>
          <a:pPr rtl="1"/>
          <a:endParaRPr lang="he-IL"/>
        </a:p>
      </dgm:t>
    </dgm:pt>
  </dgm:ptLst>
  <dgm:cxnLst>
    <dgm:cxn modelId="{C36DBDD1-348E-4ED2-A880-08D78950925E}" type="presOf" srcId="{58D512B1-9232-4163-A9D5-52997E915A48}" destId="{62A4BABF-788D-402B-BD4D-5C85D0B36DB2}" srcOrd="0" destOrd="0" presId="urn:microsoft.com/office/officeart/2005/8/layout/vList2"/>
    <dgm:cxn modelId="{EF0A4C16-2AC4-436F-A167-9C5BBB4F6D02}" type="presOf" srcId="{6C00132E-37A7-43B7-A803-05FC50BCFB01}" destId="{A6A1D25C-B110-4543-865D-0899539A31CC}" srcOrd="0" destOrd="0" presId="urn:microsoft.com/office/officeart/2005/8/layout/vList2"/>
    <dgm:cxn modelId="{CEA6DFD7-EC3A-4744-B31F-EED03F4661FF}" srcId="{92172A11-74D8-445A-88B1-573511944F7D}" destId="{6C00132E-37A7-43B7-A803-05FC50BCFB01}" srcOrd="1" destOrd="0" parTransId="{0ED04D4B-1012-4124-9A45-DD137DEE95D8}" sibTransId="{F01C5086-0378-48D6-BEC7-B0FDAC3F5B88}"/>
    <dgm:cxn modelId="{3AB0CDA8-D1CE-4080-9BF1-BCF9D243D243}" type="presOf" srcId="{730CE219-D15E-428A-8FF3-BC1E121F3964}" destId="{932A6FC9-49C6-4942-A8D0-9F5392A9F4E8}" srcOrd="0" destOrd="0" presId="urn:microsoft.com/office/officeart/2005/8/layout/vList2"/>
    <dgm:cxn modelId="{F6C0EFF1-532D-48F4-839E-67A6D6D613B6}" srcId="{92172A11-74D8-445A-88B1-573511944F7D}" destId="{BF717DF1-C8B1-4B44-9BDB-82634C7CC594}" srcOrd="0" destOrd="0" parTransId="{35E400AC-3F99-4DD9-9F3E-407F78B5BD66}" sibTransId="{A0F3BEBE-1A4E-490C-9FCB-47748B0ACD16}"/>
    <dgm:cxn modelId="{34CE9860-AB3A-45C0-BD4A-E5E491605BE7}" type="presOf" srcId="{92172A11-74D8-445A-88B1-573511944F7D}" destId="{3F1F419C-257A-4666-B641-1D78E6A6E3B0}" srcOrd="0" destOrd="0" presId="urn:microsoft.com/office/officeart/2005/8/layout/vList2"/>
    <dgm:cxn modelId="{CDA3E41E-5298-4D6C-83EA-ACFFA4840FF4}" type="presOf" srcId="{BF717DF1-C8B1-4B44-9BDB-82634C7CC594}" destId="{80D0B22E-A202-4F5C-B833-53221D627E5B}" srcOrd="0" destOrd="0" presId="urn:microsoft.com/office/officeart/2005/8/layout/vList2"/>
    <dgm:cxn modelId="{B4F5D2C1-789D-49C6-B846-BC2D95B7ABFF}" srcId="{BF717DF1-C8B1-4B44-9BDB-82634C7CC594}" destId="{58D512B1-9232-4163-A9D5-52997E915A48}" srcOrd="0" destOrd="0" parTransId="{86534C88-97B2-4DC6-8323-89987F0BE8B4}" sibTransId="{B2EFF344-56CA-408C-BEDB-E88F1926F004}"/>
    <dgm:cxn modelId="{89332EF3-7B79-408F-B816-838A0C258DC6}" srcId="{6C00132E-37A7-43B7-A803-05FC50BCFB01}" destId="{730CE219-D15E-428A-8FF3-BC1E121F3964}" srcOrd="0" destOrd="0" parTransId="{3649C9B0-821D-4072-86F7-65A0B62283DD}" sibTransId="{46001A4C-F8A9-4FC6-8702-0540616C12E1}"/>
    <dgm:cxn modelId="{982CB2D3-79BD-46C2-970A-30BE664DCB5F}" type="presParOf" srcId="{3F1F419C-257A-4666-B641-1D78E6A6E3B0}" destId="{80D0B22E-A202-4F5C-B833-53221D627E5B}" srcOrd="0" destOrd="0" presId="urn:microsoft.com/office/officeart/2005/8/layout/vList2"/>
    <dgm:cxn modelId="{1E3BCA8F-C083-4D9E-8D7E-645448B0D583}" type="presParOf" srcId="{3F1F419C-257A-4666-B641-1D78E6A6E3B0}" destId="{62A4BABF-788D-402B-BD4D-5C85D0B36DB2}" srcOrd="1" destOrd="0" presId="urn:microsoft.com/office/officeart/2005/8/layout/vList2"/>
    <dgm:cxn modelId="{D2925651-B696-47A3-853D-D8458E6C0A47}" type="presParOf" srcId="{3F1F419C-257A-4666-B641-1D78E6A6E3B0}" destId="{A6A1D25C-B110-4543-865D-0899539A31CC}" srcOrd="2" destOrd="0" presId="urn:microsoft.com/office/officeart/2005/8/layout/vList2"/>
    <dgm:cxn modelId="{5EB56A00-329B-4FC8-867C-D4B2989D699C}" type="presParOf" srcId="{3F1F419C-257A-4666-B641-1D78E6A6E3B0}" destId="{932A6FC9-49C6-4942-A8D0-9F5392A9F4E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172A11-74D8-445A-88B1-573511944F7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he-IL"/>
        </a:p>
      </dgm:t>
    </dgm:pt>
    <dgm:pt modelId="{BF717DF1-C8B1-4B44-9BDB-82634C7CC594}">
      <dgm:prSet phldrT="[טקסט]" custT="1"/>
      <dgm:spPr>
        <a:solidFill>
          <a:srgbClr val="F9D607"/>
        </a:solidFill>
      </dgm:spPr>
      <dgm:t>
        <a:bodyPr/>
        <a:lstStyle/>
        <a:p>
          <a:pPr rtl="1"/>
          <a:r>
            <a:rPr lang="he-IL" sz="3000" b="1" dirty="0" smtClean="0">
              <a:solidFill>
                <a:schemeClr val="accent1">
                  <a:lumMod val="50000"/>
                </a:schemeClr>
              </a:solidFill>
            </a:rPr>
            <a:t>החום הכמוס של רתיחה</a:t>
          </a:r>
          <a:endParaRPr lang="he-IL" sz="3000" b="1" dirty="0">
            <a:solidFill>
              <a:schemeClr val="accent1">
                <a:lumMod val="50000"/>
              </a:schemeClr>
            </a:solidFill>
          </a:endParaRPr>
        </a:p>
      </dgm:t>
    </dgm:pt>
    <dgm:pt modelId="{35E400AC-3F99-4DD9-9F3E-407F78B5BD66}" type="parTrans" cxnId="{F6C0EFF1-532D-48F4-839E-67A6D6D613B6}">
      <dgm:prSet/>
      <dgm:spPr/>
      <dgm:t>
        <a:bodyPr/>
        <a:lstStyle/>
        <a:p>
          <a:pPr rtl="1"/>
          <a:endParaRPr lang="he-IL"/>
        </a:p>
      </dgm:t>
    </dgm:pt>
    <dgm:pt modelId="{A0F3BEBE-1A4E-490C-9FCB-47748B0ACD16}" type="sibTrans" cxnId="{F6C0EFF1-532D-48F4-839E-67A6D6D613B6}">
      <dgm:prSet/>
      <dgm:spPr/>
      <dgm:t>
        <a:bodyPr/>
        <a:lstStyle/>
        <a:p>
          <a:pPr rtl="1"/>
          <a:endParaRPr lang="he-IL"/>
        </a:p>
      </dgm:t>
    </dgm:pt>
    <dgm:pt modelId="{58D512B1-9232-4163-A9D5-52997E915A48}">
      <dgm:prSet phldrT="[טקסט]" custT="1"/>
      <dgm:spPr/>
      <dgm:t>
        <a:bodyPr/>
        <a:lstStyle/>
        <a:p>
          <a:pPr rtl="1"/>
          <a:r>
            <a:rPr lang="he-IL" sz="3100" dirty="0" smtClean="0"/>
            <a:t> </a:t>
          </a:r>
          <a:r>
            <a:rPr lang="he-IL" sz="2600" dirty="0" smtClean="0">
              <a:solidFill>
                <a:schemeClr val="accent1">
                  <a:lumMod val="50000"/>
                </a:schemeClr>
              </a:solidFill>
            </a:rPr>
            <a:t>כמות החום ה</a:t>
          </a:r>
          <a:r>
            <a:rPr lang="he-IL" sz="2600" u="none" dirty="0" smtClean="0">
              <a:solidFill>
                <a:srgbClr val="FF0000"/>
              </a:solidFill>
            </a:rPr>
            <a:t>מושקעת</a:t>
          </a:r>
          <a:r>
            <a:rPr lang="he-IL" sz="2600" u="sng" dirty="0" smtClean="0">
              <a:solidFill>
                <a:schemeClr val="accent1">
                  <a:lumMod val="50000"/>
                </a:schemeClr>
              </a:solidFill>
            </a:rPr>
            <a:t> </a:t>
          </a:r>
          <a:r>
            <a:rPr lang="he-IL" sz="2600" u="none" dirty="0" smtClean="0">
              <a:solidFill>
                <a:schemeClr val="accent1">
                  <a:lumMod val="50000"/>
                </a:schemeClr>
              </a:solidFill>
            </a:rPr>
            <a:t>כדי להעביר 1 ק"ג של חומר מסוים ממצב נוזל למצב גז . מעבר זה מתרחש ב</a:t>
          </a:r>
          <a:r>
            <a:rPr lang="he-IL" sz="2600" u="none" dirty="0" smtClean="0">
              <a:solidFill>
                <a:srgbClr val="FF0000"/>
              </a:solidFill>
            </a:rPr>
            <a:t>טמפרטורת הרתיחה </a:t>
          </a:r>
          <a:r>
            <a:rPr lang="he-IL" sz="2600" u="none" dirty="0" smtClean="0">
              <a:solidFill>
                <a:schemeClr val="accent1">
                  <a:lumMod val="50000"/>
                </a:schemeClr>
              </a:solidFill>
            </a:rPr>
            <a:t>של החומר</a:t>
          </a:r>
          <a:r>
            <a:rPr lang="he-IL" sz="2400" u="none" dirty="0" smtClean="0">
              <a:solidFill>
                <a:schemeClr val="accent1">
                  <a:lumMod val="50000"/>
                </a:schemeClr>
              </a:solidFill>
            </a:rPr>
            <a:t>.</a:t>
          </a:r>
          <a:endParaRPr lang="he-IL" sz="2400" u="none" dirty="0">
            <a:solidFill>
              <a:schemeClr val="accent1">
                <a:lumMod val="50000"/>
              </a:schemeClr>
            </a:solidFill>
          </a:endParaRPr>
        </a:p>
      </dgm:t>
    </dgm:pt>
    <dgm:pt modelId="{86534C88-97B2-4DC6-8323-89987F0BE8B4}" type="parTrans" cxnId="{B4F5D2C1-789D-49C6-B846-BC2D95B7ABFF}">
      <dgm:prSet/>
      <dgm:spPr/>
      <dgm:t>
        <a:bodyPr/>
        <a:lstStyle/>
        <a:p>
          <a:pPr rtl="1"/>
          <a:endParaRPr lang="he-IL"/>
        </a:p>
      </dgm:t>
    </dgm:pt>
    <dgm:pt modelId="{B2EFF344-56CA-408C-BEDB-E88F1926F004}" type="sibTrans" cxnId="{B4F5D2C1-789D-49C6-B846-BC2D95B7ABFF}">
      <dgm:prSet/>
      <dgm:spPr/>
      <dgm:t>
        <a:bodyPr/>
        <a:lstStyle/>
        <a:p>
          <a:pPr rtl="1"/>
          <a:endParaRPr lang="he-IL"/>
        </a:p>
      </dgm:t>
    </dgm:pt>
    <dgm:pt modelId="{6C00132E-37A7-43B7-A803-05FC50BCFB01}">
      <dgm:prSet phldrT="[טקסט]" custT="1"/>
      <dgm:spPr>
        <a:solidFill>
          <a:srgbClr val="FFC000"/>
        </a:solidFill>
      </dgm:spPr>
      <dgm:t>
        <a:bodyPr/>
        <a:lstStyle/>
        <a:p>
          <a:pPr rtl="1"/>
          <a:r>
            <a:rPr lang="he-IL" sz="3000" b="1" dirty="0" smtClean="0">
              <a:solidFill>
                <a:schemeClr val="accent1">
                  <a:lumMod val="50000"/>
                </a:schemeClr>
              </a:solidFill>
            </a:rPr>
            <a:t>החום הכמוס של ההתעבות</a:t>
          </a:r>
          <a:endParaRPr lang="he-IL" sz="3000" b="1" dirty="0">
            <a:solidFill>
              <a:schemeClr val="accent1">
                <a:lumMod val="50000"/>
              </a:schemeClr>
            </a:solidFill>
          </a:endParaRPr>
        </a:p>
      </dgm:t>
    </dgm:pt>
    <dgm:pt modelId="{0ED04D4B-1012-4124-9A45-DD137DEE95D8}" type="parTrans" cxnId="{CEA6DFD7-EC3A-4744-B31F-EED03F4661FF}">
      <dgm:prSet/>
      <dgm:spPr/>
      <dgm:t>
        <a:bodyPr/>
        <a:lstStyle/>
        <a:p>
          <a:pPr rtl="1"/>
          <a:endParaRPr lang="he-IL"/>
        </a:p>
      </dgm:t>
    </dgm:pt>
    <dgm:pt modelId="{F01C5086-0378-48D6-BEC7-B0FDAC3F5B88}" type="sibTrans" cxnId="{CEA6DFD7-EC3A-4744-B31F-EED03F4661FF}">
      <dgm:prSet/>
      <dgm:spPr/>
      <dgm:t>
        <a:bodyPr/>
        <a:lstStyle/>
        <a:p>
          <a:pPr rtl="1"/>
          <a:endParaRPr lang="he-IL"/>
        </a:p>
      </dgm:t>
    </dgm:pt>
    <dgm:pt modelId="{730CE219-D15E-428A-8FF3-BC1E121F3964}">
      <dgm:prSet phldrT="[טקסט]" custT="1"/>
      <dgm:spPr/>
      <dgm:t>
        <a:bodyPr/>
        <a:lstStyle/>
        <a:p>
          <a:pPr rtl="1"/>
          <a:r>
            <a:rPr lang="he-IL" sz="2600" dirty="0" smtClean="0">
              <a:solidFill>
                <a:schemeClr val="accent1">
                  <a:lumMod val="50000"/>
                </a:schemeClr>
              </a:solidFill>
            </a:rPr>
            <a:t>כמות החום ה</a:t>
          </a:r>
          <a:r>
            <a:rPr lang="he-IL" sz="2600" u="none" dirty="0" smtClean="0">
              <a:solidFill>
                <a:srgbClr val="FF0000"/>
              </a:solidFill>
            </a:rPr>
            <a:t>משוחררת </a:t>
          </a:r>
          <a:r>
            <a:rPr lang="he-IL" sz="2600" u="none" dirty="0" smtClean="0">
              <a:solidFill>
                <a:schemeClr val="accent1">
                  <a:lumMod val="50000"/>
                </a:schemeClr>
              </a:solidFill>
            </a:rPr>
            <a:t>כדי להעביר 1 ק"ג של חומר מסוים ממצב גז למצב נוזל . מעבר זה מתרחש </a:t>
          </a:r>
          <a:r>
            <a:rPr lang="he-IL" sz="2600" u="none" dirty="0" smtClean="0">
              <a:solidFill>
                <a:srgbClr val="FF0000"/>
              </a:solidFill>
            </a:rPr>
            <a:t>בטמפרטורת ההתעבות  </a:t>
          </a:r>
          <a:r>
            <a:rPr lang="he-IL" sz="2600" u="none" dirty="0" smtClean="0">
              <a:solidFill>
                <a:schemeClr val="accent1">
                  <a:lumMod val="50000"/>
                </a:schemeClr>
              </a:solidFill>
            </a:rPr>
            <a:t>של החומר</a:t>
          </a:r>
          <a:r>
            <a:rPr lang="he-IL" sz="2400" u="none" dirty="0" smtClean="0">
              <a:solidFill>
                <a:schemeClr val="accent1">
                  <a:lumMod val="50000"/>
                </a:schemeClr>
              </a:solidFill>
            </a:rPr>
            <a:t>.</a:t>
          </a:r>
          <a:endParaRPr lang="he-IL" sz="2400" dirty="0"/>
        </a:p>
      </dgm:t>
    </dgm:pt>
    <dgm:pt modelId="{3649C9B0-821D-4072-86F7-65A0B62283DD}" type="parTrans" cxnId="{89332EF3-7B79-408F-B816-838A0C258DC6}">
      <dgm:prSet/>
      <dgm:spPr/>
      <dgm:t>
        <a:bodyPr/>
        <a:lstStyle/>
        <a:p>
          <a:pPr rtl="1"/>
          <a:endParaRPr lang="he-IL"/>
        </a:p>
      </dgm:t>
    </dgm:pt>
    <dgm:pt modelId="{46001A4C-F8A9-4FC6-8702-0540616C12E1}" type="sibTrans" cxnId="{89332EF3-7B79-408F-B816-838A0C258DC6}">
      <dgm:prSet/>
      <dgm:spPr/>
      <dgm:t>
        <a:bodyPr/>
        <a:lstStyle/>
        <a:p>
          <a:pPr rtl="1"/>
          <a:endParaRPr lang="he-IL"/>
        </a:p>
      </dgm:t>
    </dgm:pt>
    <dgm:pt modelId="{3F1F419C-257A-4666-B641-1D78E6A6E3B0}" type="pres">
      <dgm:prSet presAssocID="{92172A11-74D8-445A-88B1-573511944F7D}" presName="linear" presStyleCnt="0">
        <dgm:presLayoutVars>
          <dgm:animLvl val="lvl"/>
          <dgm:resizeHandles val="exact"/>
        </dgm:presLayoutVars>
      </dgm:prSet>
      <dgm:spPr/>
      <dgm:t>
        <a:bodyPr/>
        <a:lstStyle/>
        <a:p>
          <a:pPr rtl="1"/>
          <a:endParaRPr lang="he-IL"/>
        </a:p>
      </dgm:t>
    </dgm:pt>
    <dgm:pt modelId="{80D0B22E-A202-4F5C-B833-53221D627E5B}" type="pres">
      <dgm:prSet presAssocID="{BF717DF1-C8B1-4B44-9BDB-82634C7CC594}" presName="parentText" presStyleLbl="node1" presStyleIdx="0" presStyleCnt="2" custLinFactNeighborX="-793" custLinFactNeighborY="-4372">
        <dgm:presLayoutVars>
          <dgm:chMax val="0"/>
          <dgm:bulletEnabled val="1"/>
        </dgm:presLayoutVars>
      </dgm:prSet>
      <dgm:spPr/>
      <dgm:t>
        <a:bodyPr/>
        <a:lstStyle/>
        <a:p>
          <a:pPr rtl="1"/>
          <a:endParaRPr lang="he-IL"/>
        </a:p>
      </dgm:t>
    </dgm:pt>
    <dgm:pt modelId="{62A4BABF-788D-402B-BD4D-5C85D0B36DB2}" type="pres">
      <dgm:prSet presAssocID="{BF717DF1-C8B1-4B44-9BDB-82634C7CC594}" presName="childText" presStyleLbl="revTx" presStyleIdx="0" presStyleCnt="2">
        <dgm:presLayoutVars>
          <dgm:bulletEnabled val="1"/>
        </dgm:presLayoutVars>
      </dgm:prSet>
      <dgm:spPr/>
      <dgm:t>
        <a:bodyPr/>
        <a:lstStyle/>
        <a:p>
          <a:pPr rtl="1"/>
          <a:endParaRPr lang="he-IL"/>
        </a:p>
      </dgm:t>
    </dgm:pt>
    <dgm:pt modelId="{A6A1D25C-B110-4543-865D-0899539A31CC}" type="pres">
      <dgm:prSet presAssocID="{6C00132E-37A7-43B7-A803-05FC50BCFB01}" presName="parentText" presStyleLbl="node1" presStyleIdx="1" presStyleCnt="2">
        <dgm:presLayoutVars>
          <dgm:chMax val="0"/>
          <dgm:bulletEnabled val="1"/>
        </dgm:presLayoutVars>
      </dgm:prSet>
      <dgm:spPr/>
      <dgm:t>
        <a:bodyPr/>
        <a:lstStyle/>
        <a:p>
          <a:pPr rtl="1"/>
          <a:endParaRPr lang="he-IL"/>
        </a:p>
      </dgm:t>
    </dgm:pt>
    <dgm:pt modelId="{932A6FC9-49C6-4942-A8D0-9F5392A9F4E8}" type="pres">
      <dgm:prSet presAssocID="{6C00132E-37A7-43B7-A803-05FC50BCFB01}" presName="childText" presStyleLbl="revTx" presStyleIdx="1" presStyleCnt="2">
        <dgm:presLayoutVars>
          <dgm:bulletEnabled val="1"/>
        </dgm:presLayoutVars>
      </dgm:prSet>
      <dgm:spPr/>
      <dgm:t>
        <a:bodyPr/>
        <a:lstStyle/>
        <a:p>
          <a:pPr rtl="1"/>
          <a:endParaRPr lang="he-IL"/>
        </a:p>
      </dgm:t>
    </dgm:pt>
  </dgm:ptLst>
  <dgm:cxnLst>
    <dgm:cxn modelId="{B300B6E7-7C68-48AD-A4D2-5DF823AEAC53}" type="presOf" srcId="{6C00132E-37A7-43B7-A803-05FC50BCFB01}" destId="{A6A1D25C-B110-4543-865D-0899539A31CC}" srcOrd="0" destOrd="0" presId="urn:microsoft.com/office/officeart/2005/8/layout/vList2"/>
    <dgm:cxn modelId="{CEA6DFD7-EC3A-4744-B31F-EED03F4661FF}" srcId="{92172A11-74D8-445A-88B1-573511944F7D}" destId="{6C00132E-37A7-43B7-A803-05FC50BCFB01}" srcOrd="1" destOrd="0" parTransId="{0ED04D4B-1012-4124-9A45-DD137DEE95D8}" sibTransId="{F01C5086-0378-48D6-BEC7-B0FDAC3F5B88}"/>
    <dgm:cxn modelId="{465593E7-98D3-4137-A0AD-B980C1C903C6}" type="presOf" srcId="{730CE219-D15E-428A-8FF3-BC1E121F3964}" destId="{932A6FC9-49C6-4942-A8D0-9F5392A9F4E8}" srcOrd="0" destOrd="0" presId="urn:microsoft.com/office/officeart/2005/8/layout/vList2"/>
    <dgm:cxn modelId="{F6C0EFF1-532D-48F4-839E-67A6D6D613B6}" srcId="{92172A11-74D8-445A-88B1-573511944F7D}" destId="{BF717DF1-C8B1-4B44-9BDB-82634C7CC594}" srcOrd="0" destOrd="0" parTransId="{35E400AC-3F99-4DD9-9F3E-407F78B5BD66}" sibTransId="{A0F3BEBE-1A4E-490C-9FCB-47748B0ACD16}"/>
    <dgm:cxn modelId="{2603F550-DB27-4CF7-846A-65630B0EB1BF}" type="presOf" srcId="{58D512B1-9232-4163-A9D5-52997E915A48}" destId="{62A4BABF-788D-402B-BD4D-5C85D0B36DB2}" srcOrd="0" destOrd="0" presId="urn:microsoft.com/office/officeart/2005/8/layout/vList2"/>
    <dgm:cxn modelId="{C0E5FFA1-21C1-4212-BFA5-2D9BE45C64D9}" type="presOf" srcId="{BF717DF1-C8B1-4B44-9BDB-82634C7CC594}" destId="{80D0B22E-A202-4F5C-B833-53221D627E5B}" srcOrd="0" destOrd="0" presId="urn:microsoft.com/office/officeart/2005/8/layout/vList2"/>
    <dgm:cxn modelId="{F66E1E0A-95DC-4661-A01D-AD2F3C71B8AE}" type="presOf" srcId="{92172A11-74D8-445A-88B1-573511944F7D}" destId="{3F1F419C-257A-4666-B641-1D78E6A6E3B0}" srcOrd="0" destOrd="0" presId="urn:microsoft.com/office/officeart/2005/8/layout/vList2"/>
    <dgm:cxn modelId="{B4F5D2C1-789D-49C6-B846-BC2D95B7ABFF}" srcId="{BF717DF1-C8B1-4B44-9BDB-82634C7CC594}" destId="{58D512B1-9232-4163-A9D5-52997E915A48}" srcOrd="0" destOrd="0" parTransId="{86534C88-97B2-4DC6-8323-89987F0BE8B4}" sibTransId="{B2EFF344-56CA-408C-BEDB-E88F1926F004}"/>
    <dgm:cxn modelId="{89332EF3-7B79-408F-B816-838A0C258DC6}" srcId="{6C00132E-37A7-43B7-A803-05FC50BCFB01}" destId="{730CE219-D15E-428A-8FF3-BC1E121F3964}" srcOrd="0" destOrd="0" parTransId="{3649C9B0-821D-4072-86F7-65A0B62283DD}" sibTransId="{46001A4C-F8A9-4FC6-8702-0540616C12E1}"/>
    <dgm:cxn modelId="{0CBB51AE-A3A5-4107-9D2B-E7A6A20057E0}" type="presParOf" srcId="{3F1F419C-257A-4666-B641-1D78E6A6E3B0}" destId="{80D0B22E-A202-4F5C-B833-53221D627E5B}" srcOrd="0" destOrd="0" presId="urn:microsoft.com/office/officeart/2005/8/layout/vList2"/>
    <dgm:cxn modelId="{AA310727-C12C-42E1-BCB8-FF27D675226A}" type="presParOf" srcId="{3F1F419C-257A-4666-B641-1D78E6A6E3B0}" destId="{62A4BABF-788D-402B-BD4D-5C85D0B36DB2}" srcOrd="1" destOrd="0" presId="urn:microsoft.com/office/officeart/2005/8/layout/vList2"/>
    <dgm:cxn modelId="{D003A3F1-B656-45B2-BA18-5EF3FE27C16F}" type="presParOf" srcId="{3F1F419C-257A-4666-B641-1D78E6A6E3B0}" destId="{A6A1D25C-B110-4543-865D-0899539A31CC}" srcOrd="2" destOrd="0" presId="urn:microsoft.com/office/officeart/2005/8/layout/vList2"/>
    <dgm:cxn modelId="{A432E32E-D157-4CA1-A730-9594D811B411}" type="presParOf" srcId="{3F1F419C-257A-4666-B641-1D78E6A6E3B0}" destId="{932A6FC9-49C6-4942-A8D0-9F5392A9F4E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pPr>
              <a:defRPr/>
            </a:pPr>
            <a:fld id="{AC3943EE-87E9-4351-B750-B46D4B15FA46}" type="datetimeFigureOut">
              <a:rPr lang="he-IL"/>
              <a:pPr>
                <a:defRPr/>
              </a:pPr>
              <a:t>א'/אייר/תשע"ז</a:t>
            </a:fld>
            <a:endParaRPr lang="he-IL"/>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he-IL"/>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78AA4A20-7F5D-4140-B3C3-089742340406}" type="slidenum">
              <a:rPr lang="he-IL"/>
              <a:pPr>
                <a:defRPr/>
              </a:pPr>
              <a:t>‹#›</a:t>
            </a:fld>
            <a:endParaRPr lang="he-IL"/>
          </a:p>
        </p:txBody>
      </p:sp>
    </p:spTree>
    <p:extLst>
      <p:ext uri="{BB962C8B-B14F-4D97-AF65-F5344CB8AC3E}">
        <p14:creationId xmlns:p14="http://schemas.microsoft.com/office/powerpoint/2010/main" val="433968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2663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6D66E784-0E1D-4125-BA14-21B7B1C97E08}" type="slidenum">
              <a:rPr lang="he-IL"/>
              <a:pPr>
                <a:defRPr/>
              </a:pPr>
              <a:t>‹#›</a:t>
            </a:fld>
            <a:endParaRPr lang="en-US"/>
          </a:p>
        </p:txBody>
      </p:sp>
    </p:spTree>
    <p:extLst>
      <p:ext uri="{BB962C8B-B14F-4D97-AF65-F5344CB8AC3E}">
        <p14:creationId xmlns:p14="http://schemas.microsoft.com/office/powerpoint/2010/main" val="251870126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מציין מיקום של תמונת שקופית 1"/>
          <p:cNvSpPr>
            <a:spLocks noGrp="1" noRot="1" noChangeAspect="1" noTextEdit="1"/>
          </p:cNvSpPr>
          <p:nvPr>
            <p:ph type="sldImg"/>
          </p:nvPr>
        </p:nvSpPr>
        <p:spPr>
          <a:ln/>
        </p:spPr>
      </p:sp>
      <p:sp>
        <p:nvSpPr>
          <p:cNvPr id="3" name="מציין מיקום של הערות 2"/>
          <p:cNvSpPr>
            <a:spLocks noGrp="1"/>
          </p:cNvSpPr>
          <p:nvPr>
            <p:ph type="body" idx="1"/>
          </p:nvPr>
        </p:nvSpPr>
        <p:spPr/>
        <p:txBody>
          <a:bodyPr>
            <a:normAutofit fontScale="47500" lnSpcReduction="20000"/>
          </a:bodyPr>
          <a:lstStyle/>
          <a:p>
            <a:pPr>
              <a:defRPr/>
            </a:pPr>
            <a:r>
              <a:rPr lang="he-IL" b="1" i="1" dirty="0" smtClean="0"/>
              <a:t>נושא </a:t>
            </a:r>
            <a:r>
              <a:rPr lang="he-IL" b="1" i="1" dirty="0" err="1" smtClean="0"/>
              <a:t>השעור</a:t>
            </a:r>
            <a:r>
              <a:rPr lang="he-IL" b="1" i="1" dirty="0" smtClean="0"/>
              <a:t>: </a:t>
            </a:r>
            <a:r>
              <a:rPr lang="he-IL" b="1" dirty="0" smtClean="0"/>
              <a:t>שינוי מצב צבירה  וחום כמוס</a:t>
            </a:r>
            <a:endParaRPr lang="en-US" dirty="0" smtClean="0"/>
          </a:p>
          <a:p>
            <a:pPr>
              <a:defRPr/>
            </a:pPr>
            <a:r>
              <a:rPr lang="he-IL" b="1" i="1" dirty="0" smtClean="0"/>
              <a:t> </a:t>
            </a:r>
            <a:endParaRPr lang="en-US" dirty="0" smtClean="0"/>
          </a:p>
          <a:p>
            <a:pPr>
              <a:defRPr/>
            </a:pPr>
            <a:r>
              <a:rPr lang="he-IL" b="1" i="1" dirty="0" smtClean="0"/>
              <a:t>מטרת השיעור (מטרה כללית)</a:t>
            </a:r>
            <a:r>
              <a:rPr lang="he-IL" dirty="0" smtClean="0"/>
              <a:t>: התלמידים יבינו את הקשר בין שינוי באנרגיית חום ושינוי במצב הצבירה בין מוצק ונוזל.</a:t>
            </a:r>
            <a:endParaRPr lang="en-US" dirty="0" smtClean="0"/>
          </a:p>
          <a:p>
            <a:pPr>
              <a:defRPr/>
            </a:pPr>
            <a:r>
              <a:rPr lang="he-IL" b="1" i="1" dirty="0" smtClean="0"/>
              <a:t> </a:t>
            </a:r>
            <a:endParaRPr lang="en-US" dirty="0" smtClean="0"/>
          </a:p>
          <a:p>
            <a:pPr>
              <a:defRPr/>
            </a:pPr>
            <a:r>
              <a:rPr lang="he-IL" b="1" i="1" dirty="0" smtClean="0"/>
              <a:t>מטרות התנהגותיות:</a:t>
            </a:r>
            <a:endParaRPr lang="en-US" dirty="0" smtClean="0"/>
          </a:p>
          <a:p>
            <a:pPr>
              <a:defRPr/>
            </a:pPr>
            <a:r>
              <a:rPr lang="he-IL" dirty="0" smtClean="0"/>
              <a:t>התלמידים יגדירו נקודת היתוך</a:t>
            </a:r>
            <a:endParaRPr lang="en-US" dirty="0" smtClean="0"/>
          </a:p>
          <a:p>
            <a:pPr>
              <a:defRPr/>
            </a:pPr>
            <a:r>
              <a:rPr lang="he-IL" dirty="0" smtClean="0"/>
              <a:t>התלמידים יגדירו מהו חום כמוס</a:t>
            </a:r>
            <a:endParaRPr lang="en-US" dirty="0" smtClean="0"/>
          </a:p>
          <a:p>
            <a:pPr>
              <a:defRPr/>
            </a:pPr>
            <a:r>
              <a:rPr lang="he-IL" dirty="0" smtClean="0"/>
              <a:t>התלמידים יחשבו אנרגיית חום דרושה להיתוך של חומרים שונים</a:t>
            </a:r>
            <a:endParaRPr lang="en-US" dirty="0" smtClean="0"/>
          </a:p>
          <a:p>
            <a:pPr>
              <a:defRPr/>
            </a:pPr>
            <a:r>
              <a:rPr lang="en-US" b="1" i="1" dirty="0" smtClean="0"/>
              <a:t> </a:t>
            </a:r>
            <a:endParaRPr lang="en-US" dirty="0" smtClean="0"/>
          </a:p>
          <a:p>
            <a:pPr>
              <a:defRPr/>
            </a:pPr>
            <a:r>
              <a:rPr lang="he-IL" b="1" i="1" dirty="0" smtClean="0"/>
              <a:t>אוכלוסיית היעד: </a:t>
            </a:r>
            <a:r>
              <a:rPr lang="he-IL" dirty="0" smtClean="0"/>
              <a:t>כיתה ט'</a:t>
            </a:r>
            <a:r>
              <a:rPr lang="he-IL" b="1" i="1" dirty="0" smtClean="0"/>
              <a:t> </a:t>
            </a:r>
            <a:endParaRPr lang="en-US" dirty="0" smtClean="0"/>
          </a:p>
          <a:p>
            <a:pPr>
              <a:defRPr/>
            </a:pPr>
            <a:r>
              <a:rPr lang="he-IL" b="1" i="1" dirty="0" smtClean="0"/>
              <a:t> </a:t>
            </a:r>
            <a:endParaRPr lang="en-US" dirty="0" smtClean="0"/>
          </a:p>
          <a:p>
            <a:pPr>
              <a:defRPr/>
            </a:pPr>
            <a:r>
              <a:rPr lang="he-IL" b="1" i="1" dirty="0" smtClean="0"/>
              <a:t>משך השיעור: </a:t>
            </a:r>
            <a:r>
              <a:rPr lang="he-IL" dirty="0" smtClean="0"/>
              <a:t>45 דקות</a:t>
            </a:r>
          </a:p>
          <a:p>
            <a:pPr>
              <a:defRPr/>
            </a:pPr>
            <a:r>
              <a:rPr lang="en-US" dirty="0" smtClean="0"/>
              <a:t> </a:t>
            </a:r>
          </a:p>
          <a:p>
            <a:pPr>
              <a:defRPr/>
            </a:pPr>
            <a:r>
              <a:rPr lang="he-IL" b="1" i="1" dirty="0" smtClean="0"/>
              <a:t>מושגים </a:t>
            </a:r>
            <a:r>
              <a:rPr lang="he-IL" b="1" i="1" dirty="0" err="1" smtClean="0"/>
              <a:t>פיזיקליים</a:t>
            </a:r>
            <a:r>
              <a:rPr lang="he-IL" b="1" i="1" dirty="0" smtClean="0"/>
              <a:t> בהם דנים </a:t>
            </a:r>
            <a:r>
              <a:rPr lang="he-IL" b="1" i="1" dirty="0" err="1" smtClean="0"/>
              <a:t>בשעור</a:t>
            </a:r>
            <a:r>
              <a:rPr lang="he-IL" b="1" i="1" dirty="0" smtClean="0"/>
              <a:t>:</a:t>
            </a:r>
            <a:endParaRPr lang="en-US" dirty="0" smtClean="0"/>
          </a:p>
          <a:p>
            <a:pPr>
              <a:defRPr/>
            </a:pPr>
            <a:r>
              <a:rPr lang="he-IL" dirty="0" smtClean="0"/>
              <a:t>חום כמוס</a:t>
            </a:r>
            <a:endParaRPr lang="en-US" dirty="0" smtClean="0"/>
          </a:p>
          <a:p>
            <a:pPr>
              <a:defRPr/>
            </a:pPr>
            <a:r>
              <a:rPr lang="he-IL" dirty="0" smtClean="0"/>
              <a:t>מצבי צבירה</a:t>
            </a:r>
            <a:endParaRPr lang="en-US" dirty="0" smtClean="0"/>
          </a:p>
          <a:p>
            <a:pPr>
              <a:defRPr/>
            </a:pPr>
            <a:r>
              <a:rPr lang="he-IL" dirty="0" smtClean="0"/>
              <a:t>אנרגיית חום</a:t>
            </a:r>
            <a:endParaRPr lang="en-US" dirty="0" smtClean="0"/>
          </a:p>
          <a:p>
            <a:pPr>
              <a:defRPr/>
            </a:pPr>
            <a:r>
              <a:rPr lang="he-IL" dirty="0" smtClean="0"/>
              <a:t>חום סגולי</a:t>
            </a:r>
            <a:endParaRPr lang="en-US" dirty="0" smtClean="0"/>
          </a:p>
          <a:p>
            <a:pPr>
              <a:defRPr/>
            </a:pPr>
            <a:r>
              <a:rPr lang="en-US" b="1" i="1" dirty="0" smtClean="0"/>
              <a:t> </a:t>
            </a:r>
            <a:endParaRPr lang="en-US" dirty="0" smtClean="0"/>
          </a:p>
          <a:p>
            <a:pPr>
              <a:defRPr/>
            </a:pPr>
            <a:r>
              <a:rPr lang="he-IL" b="1" i="1" dirty="0" smtClean="0"/>
              <a:t> הקשיים הצפויים:</a:t>
            </a:r>
            <a:endParaRPr lang="en-US" dirty="0" smtClean="0"/>
          </a:p>
          <a:p>
            <a:pPr>
              <a:defRPr/>
            </a:pPr>
            <a:r>
              <a:rPr lang="he-IL" dirty="0" smtClean="0"/>
              <a:t> הבנת ההבדל בין חום כמוס לחום סגולי</a:t>
            </a:r>
            <a:endParaRPr lang="en-US" dirty="0" smtClean="0"/>
          </a:p>
          <a:p>
            <a:pPr>
              <a:defRPr/>
            </a:pPr>
            <a:r>
              <a:rPr lang="he-IL" b="1" i="1" dirty="0" smtClean="0"/>
              <a:t> </a:t>
            </a:r>
            <a:endParaRPr lang="en-US" dirty="0" smtClean="0"/>
          </a:p>
          <a:p>
            <a:pPr>
              <a:defRPr/>
            </a:pPr>
            <a:r>
              <a:rPr lang="he-IL" b="1" i="1" dirty="0" smtClean="0"/>
              <a:t>אסטרטגיות ההוראה המשולבות </a:t>
            </a:r>
            <a:r>
              <a:rPr lang="he-IL" b="1" i="1" dirty="0" err="1" smtClean="0"/>
              <a:t>בשעור</a:t>
            </a:r>
            <a:r>
              <a:rPr lang="he-IL" b="1" i="1" dirty="0" smtClean="0"/>
              <a:t>:</a:t>
            </a:r>
            <a:endParaRPr lang="en-US" dirty="0" smtClean="0"/>
          </a:p>
          <a:p>
            <a:pPr>
              <a:defRPr/>
            </a:pPr>
            <a:r>
              <a:rPr lang="he-IL" dirty="0" smtClean="0"/>
              <a:t>הסבר </a:t>
            </a:r>
            <a:r>
              <a:rPr lang="he-IL" dirty="0" err="1" smtClean="0"/>
              <a:t>פרונטלי</a:t>
            </a:r>
            <a:r>
              <a:rPr lang="he-IL" dirty="0" smtClean="0"/>
              <a:t>, הדגמות, עבודה עצמית.</a:t>
            </a:r>
            <a:endParaRPr lang="en-US" dirty="0" smtClean="0"/>
          </a:p>
          <a:p>
            <a:pPr>
              <a:defRPr/>
            </a:pPr>
            <a:r>
              <a:rPr lang="he-IL" dirty="0" smtClean="0"/>
              <a:t> </a:t>
            </a:r>
            <a:endParaRPr lang="en-US" dirty="0" smtClean="0"/>
          </a:p>
          <a:p>
            <a:pPr>
              <a:defRPr/>
            </a:pPr>
            <a:r>
              <a:rPr lang="he-IL" b="1" i="1" dirty="0" smtClean="0"/>
              <a:t>כלים וחומרים:</a:t>
            </a:r>
            <a:endParaRPr lang="en-US" dirty="0" smtClean="0"/>
          </a:p>
          <a:p>
            <a:pPr>
              <a:defRPr/>
            </a:pPr>
            <a:r>
              <a:rPr lang="he-IL" dirty="0" smtClean="0"/>
              <a:t>כלי עם קרח</a:t>
            </a:r>
            <a:endParaRPr lang="en-US" dirty="0" smtClean="0"/>
          </a:p>
          <a:p>
            <a:pPr>
              <a:defRPr/>
            </a:pPr>
            <a:r>
              <a:rPr lang="he-IL" dirty="0" smtClean="0"/>
              <a:t>תרמומטר</a:t>
            </a:r>
            <a:endParaRPr lang="en-US" dirty="0" smtClean="0"/>
          </a:p>
          <a:p>
            <a:pPr>
              <a:defRPr/>
            </a:pPr>
            <a:r>
              <a:rPr lang="he-IL" dirty="0" smtClean="0"/>
              <a:t>מקור חום</a:t>
            </a:r>
            <a:endParaRPr lang="en-US" dirty="0" smtClean="0"/>
          </a:p>
          <a:p>
            <a:pPr>
              <a:defRPr/>
            </a:pPr>
            <a:r>
              <a:rPr lang="he-IL" dirty="0" smtClean="0"/>
              <a:t>לוח</a:t>
            </a:r>
            <a:endParaRPr lang="en-US" dirty="0" smtClean="0"/>
          </a:p>
          <a:p>
            <a:pPr>
              <a:defRPr/>
            </a:pPr>
            <a:r>
              <a:rPr lang="he-IL" dirty="0" smtClean="0"/>
              <a:t>דפי עבודה עצמית</a:t>
            </a:r>
          </a:p>
          <a:p>
            <a:pPr>
              <a:defRPr/>
            </a:pPr>
            <a:r>
              <a:rPr lang="he-IL" dirty="0" smtClean="0"/>
              <a:t>קישור לנושא קודם (ע"י שאלות הכוונה):</a:t>
            </a:r>
            <a:endParaRPr lang="en-US" dirty="0" smtClean="0"/>
          </a:p>
          <a:p>
            <a:pPr>
              <a:defRPr/>
            </a:pPr>
            <a:r>
              <a:rPr lang="he-IL" dirty="0" smtClean="0"/>
              <a:t>ש: בשיעורים קודמים למדתם על אנרגיית חום מי יכול להסביר מהי אנרגיית חום?</a:t>
            </a:r>
            <a:endParaRPr lang="en-US" dirty="0" smtClean="0"/>
          </a:p>
          <a:p>
            <a:pPr>
              <a:defRPr/>
            </a:pPr>
            <a:r>
              <a:rPr lang="he-IL" b="1" i="1" dirty="0" smtClean="0"/>
              <a:t>ת: אנרגיה העוברת מגוף חם לגוף קר יותר דרך מגע ביניהם.</a:t>
            </a:r>
            <a:endParaRPr lang="en-US" dirty="0" smtClean="0"/>
          </a:p>
          <a:p>
            <a:pPr>
              <a:defRPr/>
            </a:pPr>
            <a:r>
              <a:rPr lang="he-IL" dirty="0" smtClean="0"/>
              <a:t>ש: מהם הגורמים המשפיעים על אנרגיית החום של גוף כלשהו?</a:t>
            </a:r>
            <a:endParaRPr lang="en-US" dirty="0" smtClean="0"/>
          </a:p>
          <a:p>
            <a:pPr>
              <a:defRPr/>
            </a:pPr>
            <a:r>
              <a:rPr lang="he-IL" b="1" i="1" dirty="0" smtClean="0"/>
              <a:t>ת: מסה, חום סגולי ושינוי </a:t>
            </a:r>
            <a:r>
              <a:rPr lang="he-IL" b="1" i="1" dirty="0" err="1" smtClean="0"/>
              <a:t>הטמפ</a:t>
            </a:r>
            <a:r>
              <a:rPr lang="he-IL" b="1" i="1" dirty="0" smtClean="0"/>
              <a:t>'.</a:t>
            </a:r>
            <a:endParaRPr lang="en-US" dirty="0" smtClean="0"/>
          </a:p>
          <a:p>
            <a:pPr>
              <a:defRPr/>
            </a:pPr>
            <a:r>
              <a:rPr lang="he-IL" dirty="0" smtClean="0"/>
              <a:t>ש: מהו חום סגולי?</a:t>
            </a:r>
            <a:endParaRPr lang="en-US" dirty="0" smtClean="0"/>
          </a:p>
          <a:p>
            <a:pPr>
              <a:defRPr/>
            </a:pPr>
            <a:r>
              <a:rPr lang="he-IL" b="1" i="1" dirty="0" smtClean="0"/>
              <a:t>ת: אנרגיית החום שיש להוסיף לק"ג של חומר כדי להעלות את </a:t>
            </a:r>
            <a:r>
              <a:rPr lang="he-IL" b="1" i="1" dirty="0" err="1" smtClean="0"/>
              <a:t>הטמפ</a:t>
            </a:r>
            <a:r>
              <a:rPr lang="he-IL" b="1" i="1" dirty="0" smtClean="0"/>
              <a:t>' שלו במעלת צלזיוס אחת.</a:t>
            </a:r>
            <a:endParaRPr lang="en-US" dirty="0" smtClean="0"/>
          </a:p>
          <a:p>
            <a:pPr>
              <a:defRPr/>
            </a:pPr>
            <a:r>
              <a:rPr lang="he-IL" dirty="0" smtClean="0"/>
              <a:t>ש: איך אנו מחשבים את אנרגיית החום שגוף מקבל?</a:t>
            </a:r>
            <a:endParaRPr lang="en-US" dirty="0" smtClean="0"/>
          </a:p>
          <a:p>
            <a:pPr>
              <a:defRPr/>
            </a:pPr>
            <a:r>
              <a:rPr lang="he-IL" b="1" i="1" dirty="0" smtClean="0"/>
              <a:t>ת: ע"י שימוש בנוסחה:</a:t>
            </a:r>
            <a:endParaRPr lang="en-US" dirty="0" smtClean="0"/>
          </a:p>
          <a:p>
            <a:pPr>
              <a:defRPr/>
            </a:pPr>
            <a:r>
              <a:rPr lang="he-IL" b="1" i="1" dirty="0" smtClean="0"/>
              <a:t> </a:t>
            </a:r>
            <a:endParaRPr lang="en-US" dirty="0" smtClean="0"/>
          </a:p>
          <a:p>
            <a:pPr>
              <a:defRPr/>
            </a:pPr>
            <a:r>
              <a:rPr lang="he-IL" dirty="0" smtClean="0"/>
              <a:t/>
            </a:r>
            <a:br>
              <a:rPr lang="he-IL" dirty="0" smtClean="0"/>
            </a:br>
            <a:endParaRPr lang="he-IL" dirty="0" smtClean="0"/>
          </a:p>
          <a:p>
            <a:pPr>
              <a:defRPr/>
            </a:pPr>
            <a:endParaRPr lang="en-US" dirty="0" smtClean="0"/>
          </a:p>
          <a:p>
            <a:pPr>
              <a:defRPr/>
            </a:pPr>
            <a:r>
              <a:rPr lang="he-IL" dirty="0" smtClean="0"/>
              <a:t> </a:t>
            </a:r>
            <a:endParaRPr lang="en-US" dirty="0" smtClean="0"/>
          </a:p>
          <a:p>
            <a:pPr>
              <a:defRPr/>
            </a:pPr>
            <a:endParaRPr lang="he-IL" dirty="0"/>
          </a:p>
        </p:txBody>
      </p:sp>
      <p:sp>
        <p:nvSpPr>
          <p:cNvPr id="25604"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9B3F6A7-0FFB-47C8-B0E6-829B80594CC8}" type="slidenum">
              <a:rPr lang="he-IL" smtClean="0"/>
              <a:pPr eaLnBrk="1" hangingPunct="1"/>
              <a:t>1</a:t>
            </a:fld>
            <a:endParaRPr lang="en-US" smtClean="0"/>
          </a:p>
        </p:txBody>
      </p:sp>
    </p:spTree>
    <p:extLst>
      <p:ext uri="{BB962C8B-B14F-4D97-AF65-F5344CB8AC3E}">
        <p14:creationId xmlns:p14="http://schemas.microsoft.com/office/powerpoint/2010/main" val="1244167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תמונת שקופית 1"/>
          <p:cNvSpPr>
            <a:spLocks noGrp="1" noRot="1" noChangeAspect="1" noTextEdit="1"/>
          </p:cNvSpPr>
          <p:nvPr>
            <p:ph type="sldImg"/>
          </p:nvPr>
        </p:nvSpPr>
        <p:spPr>
          <a:ln/>
        </p:spPr>
      </p:sp>
      <p:sp>
        <p:nvSpPr>
          <p:cNvPr id="26627" name="מציין מיקום של הערו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e-IL" smtClean="0"/>
              <a:t>ניסוי הדגמה ע"י המורה:</a:t>
            </a:r>
            <a:endParaRPr lang="en-US" smtClean="0"/>
          </a:p>
          <a:p>
            <a:r>
              <a:rPr lang="he-IL" smtClean="0"/>
              <a:t>קוביית קרח מצויה בטמפרטורה של </a:t>
            </a:r>
            <a:r>
              <a:rPr lang="en-US" smtClean="0"/>
              <a:t>°C</a:t>
            </a:r>
            <a:r>
              <a:rPr lang="he-IL" smtClean="0"/>
              <a:t>0 (להדגיש שזו טמפ' תיאורטית שכן רק במים טהורים נקבל קרח ב- </a:t>
            </a:r>
            <a:r>
              <a:rPr lang="en-US" smtClean="0"/>
              <a:t>°C</a:t>
            </a:r>
            <a:r>
              <a:rPr lang="he-IL" smtClean="0"/>
              <a:t>0. דוגמא טובה היא המלח שמפזרים על קרח בכדי להוריד את טמפ' הקיפאון). מחממים אותה בתוך סיר על להבת גז. אף על פי שהקרח הופך למים, טמפרטורת הקרח איננה עולה כל עוד נותר קרח בסיר.</a:t>
            </a:r>
            <a:endParaRPr lang="en-US" smtClean="0"/>
          </a:p>
          <a:p>
            <a:r>
              <a:rPr lang="he-IL" smtClean="0"/>
              <a:t>נבקש משני תלמידים לבחון את התרמומטר ולבדוק מהו השינוי בטמפ'.</a:t>
            </a:r>
            <a:endParaRPr lang="en-US" smtClean="0"/>
          </a:p>
          <a:p>
            <a:r>
              <a:rPr lang="he-IL" smtClean="0"/>
              <a:t>נשאל את התלמידים מה קרה לדעתם. האם גילינו סתירה לחוק שימור האנרגיה? לאן נעלמה כל אותה אנרגיה שהשקענו בחימום המערכת?</a:t>
            </a:r>
          </a:p>
          <a:p>
            <a:r>
              <a:rPr lang="he-IL" smtClean="0"/>
              <a:t>לא, הטמפרטורה לא עולה אך האנרגיה מושקעת בשינוי מצב צבירתו של הקרח. </a:t>
            </a:r>
            <a:endParaRPr lang="en-US" smtClean="0"/>
          </a:p>
          <a:p>
            <a:r>
              <a:rPr lang="he-IL" smtClean="0"/>
              <a:t> </a:t>
            </a:r>
            <a:endParaRPr lang="en-US" smtClean="0"/>
          </a:p>
          <a:p>
            <a:endParaRPr lang="he-IL" smtClean="0"/>
          </a:p>
        </p:txBody>
      </p:sp>
      <p:sp>
        <p:nvSpPr>
          <p:cNvPr id="26628"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25CE1A5-7916-4DE7-BB15-B7FB71B7FE72}" type="slidenum">
              <a:rPr lang="he-IL" smtClean="0"/>
              <a:pPr eaLnBrk="1" hangingPunct="1"/>
              <a:t>2</a:t>
            </a:fld>
            <a:endParaRPr lang="en-US" smtClean="0"/>
          </a:p>
        </p:txBody>
      </p:sp>
    </p:spTree>
    <p:extLst>
      <p:ext uri="{BB962C8B-B14F-4D97-AF65-F5344CB8AC3E}">
        <p14:creationId xmlns:p14="http://schemas.microsoft.com/office/powerpoint/2010/main" val="11681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AC64A8-5CE0-4194-887E-2C47E326AF8D}" type="slidenum">
              <a:rPr lang="he-IL" smtClean="0"/>
              <a:pPr eaLnBrk="1" hangingPunct="1"/>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smtClean="0"/>
              <a:t>מסקנות לאחרעריכת הניסו בעמוד 176</a:t>
            </a:r>
          </a:p>
          <a:p>
            <a:pPr eaLnBrk="1" hangingPunct="1"/>
            <a:r>
              <a:rPr lang="he-IL" smtClean="0"/>
              <a:t>כאשר מספקים אנרגיה לגוף ומצב הצבירה נותר קבוע- טמפרטורת הגוף עולה.</a:t>
            </a:r>
          </a:p>
          <a:p>
            <a:pPr eaLnBrk="1" hangingPunct="1"/>
            <a:r>
              <a:rPr lang="he-IL" smtClean="0"/>
              <a:t>כאשר מספקים לגוך אנרגיה ומצב צבירתו משתנה בהדרגה הטמפרטורה נותרת קבועה במהלך שינוי מצב הצבירה.</a:t>
            </a:r>
          </a:p>
          <a:p>
            <a:pPr eaLnBrk="1" hangingPunct="1"/>
            <a:endParaRPr lang="he-IL" smtClean="0"/>
          </a:p>
          <a:p>
            <a:pPr eaLnBrk="1" hangingPunct="1"/>
            <a:endParaRPr lang="he-IL" smtClean="0"/>
          </a:p>
          <a:p>
            <a:pPr eaLnBrk="1" hangingPunct="1"/>
            <a:endParaRPr lang="en-US" smtClean="0"/>
          </a:p>
        </p:txBody>
      </p:sp>
    </p:spTree>
    <p:extLst>
      <p:ext uri="{BB962C8B-B14F-4D97-AF65-F5344CB8AC3E}">
        <p14:creationId xmlns:p14="http://schemas.microsoft.com/office/powerpoint/2010/main" val="916538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מציין מיקום של תמונת שקופית 1"/>
          <p:cNvSpPr>
            <a:spLocks noGrp="1" noRot="1" noChangeAspect="1" noTextEdit="1"/>
          </p:cNvSpPr>
          <p:nvPr>
            <p:ph type="sldImg"/>
          </p:nvPr>
        </p:nvSpPr>
        <p:spPr>
          <a:ln/>
        </p:spPr>
      </p:sp>
      <p:sp>
        <p:nvSpPr>
          <p:cNvPr id="28675" name="מציין מיקום של הערו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e-IL" smtClean="0"/>
              <a:t>לא, מכוון שבזמן שינוי מצב הבירה של החומר הטמפרטורה קבועה וכל  הפרש הטמפרטורות הוא 0 </a:t>
            </a:r>
          </a:p>
          <a:p>
            <a:endParaRPr lang="he-IL" smtClean="0"/>
          </a:p>
        </p:txBody>
      </p:sp>
      <p:sp>
        <p:nvSpPr>
          <p:cNvPr id="28676"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C16F195-76DF-4967-8E34-143EB68F23E7}" type="slidenum">
              <a:rPr lang="he-IL" smtClean="0"/>
              <a:pPr eaLnBrk="1" hangingPunct="1"/>
              <a:t>4</a:t>
            </a:fld>
            <a:endParaRPr lang="en-US" smtClean="0"/>
          </a:p>
        </p:txBody>
      </p:sp>
    </p:spTree>
    <p:extLst>
      <p:ext uri="{BB962C8B-B14F-4D97-AF65-F5344CB8AC3E}">
        <p14:creationId xmlns:p14="http://schemas.microsoft.com/office/powerpoint/2010/main" val="2683477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מציין מיקום של תמונת שקופית 1"/>
          <p:cNvSpPr>
            <a:spLocks noGrp="1" noRot="1" noChangeAspect="1" noTextEdit="1"/>
          </p:cNvSpPr>
          <p:nvPr>
            <p:ph type="sldImg"/>
          </p:nvPr>
        </p:nvSpPr>
        <p:spPr>
          <a:ln/>
        </p:spPr>
      </p:sp>
      <p:sp>
        <p:nvSpPr>
          <p:cNvPr id="3" name="מציין מיקום של הערות 2"/>
          <p:cNvSpPr>
            <a:spLocks noGrp="1"/>
          </p:cNvSpPr>
          <p:nvPr>
            <p:ph type="body" idx="1"/>
          </p:nvPr>
        </p:nvSpPr>
        <p:spPr/>
        <p:txBody>
          <a:bodyPr>
            <a:normAutofit/>
          </a:bodyPr>
          <a:lstStyle/>
          <a:p>
            <a:pPr eaLnBrk="1" hangingPunct="1">
              <a:buFont typeface="Wingdings" pitchFamily="2" charset="2"/>
              <a:buNone/>
              <a:defRPr/>
            </a:pPr>
            <a:r>
              <a:rPr lang="he-IL" b="1" dirty="0" smtClean="0">
                <a:solidFill>
                  <a:schemeClr val="accent1">
                    <a:lumMod val="50000"/>
                  </a:schemeClr>
                </a:solidFill>
              </a:rPr>
              <a:t>באיזו טמפרטורה גוף משנה את מצב צבירתו?</a:t>
            </a:r>
          </a:p>
          <a:p>
            <a:pPr eaLnBrk="1" hangingPunct="1">
              <a:defRPr/>
            </a:pPr>
            <a:r>
              <a:rPr lang="he-IL" dirty="0" smtClean="0">
                <a:solidFill>
                  <a:schemeClr val="accent1">
                    <a:lumMod val="50000"/>
                  </a:schemeClr>
                </a:solidFill>
              </a:rPr>
              <a:t>טמפרטורת היתוך</a:t>
            </a:r>
          </a:p>
          <a:p>
            <a:pPr eaLnBrk="1" hangingPunct="1">
              <a:buFont typeface="Wingdings" pitchFamily="2" charset="2"/>
              <a:buNone/>
              <a:defRPr/>
            </a:pPr>
            <a:r>
              <a:rPr lang="he-IL" dirty="0" smtClean="0">
                <a:solidFill>
                  <a:schemeClr val="accent1">
                    <a:lumMod val="50000"/>
                  </a:schemeClr>
                </a:solidFill>
              </a:rPr>
              <a:t>   שינוי מצב צבירה ממוצק לנוזל.</a:t>
            </a:r>
          </a:p>
          <a:p>
            <a:pPr eaLnBrk="1" hangingPunct="1">
              <a:defRPr/>
            </a:pPr>
            <a:r>
              <a:rPr lang="he-IL" dirty="0" smtClean="0">
                <a:solidFill>
                  <a:schemeClr val="accent1">
                    <a:lumMod val="50000"/>
                  </a:schemeClr>
                </a:solidFill>
              </a:rPr>
              <a:t>טמפרטורת רתיחה</a:t>
            </a:r>
          </a:p>
          <a:p>
            <a:pPr eaLnBrk="1" hangingPunct="1">
              <a:buFont typeface="Wingdings" pitchFamily="2" charset="2"/>
              <a:buNone/>
              <a:defRPr/>
            </a:pPr>
            <a:r>
              <a:rPr lang="he-IL" dirty="0" smtClean="0">
                <a:solidFill>
                  <a:schemeClr val="accent1">
                    <a:lumMod val="50000"/>
                  </a:schemeClr>
                </a:solidFill>
              </a:rPr>
              <a:t>   שינוי מצב צבירה מנוזל לגז.  </a:t>
            </a:r>
            <a:endParaRPr lang="en-US" dirty="0" smtClean="0">
              <a:solidFill>
                <a:schemeClr val="accent1">
                  <a:lumMod val="50000"/>
                </a:schemeClr>
              </a:solidFill>
            </a:endParaRPr>
          </a:p>
          <a:p>
            <a:pPr>
              <a:defRPr/>
            </a:pPr>
            <a:endParaRPr lang="he-IL" dirty="0"/>
          </a:p>
        </p:txBody>
      </p:sp>
      <p:sp>
        <p:nvSpPr>
          <p:cNvPr id="29700"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C38764-3122-4CBD-BEFE-FA0F2C99EDBE}" type="slidenum">
              <a:rPr lang="he-IL" smtClean="0"/>
              <a:pPr eaLnBrk="1" hangingPunct="1"/>
              <a:t>5</a:t>
            </a:fld>
            <a:endParaRPr lang="en-US" smtClean="0"/>
          </a:p>
        </p:txBody>
      </p:sp>
    </p:spTree>
    <p:extLst>
      <p:ext uri="{BB962C8B-B14F-4D97-AF65-F5344CB8AC3E}">
        <p14:creationId xmlns:p14="http://schemas.microsoft.com/office/powerpoint/2010/main" val="2036167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7F207EF-8CA6-4C09-9F10-D34F20548E66}" type="slidenum">
              <a:rPr lang="he-IL" smtClean="0"/>
              <a:pPr eaLnBrk="1" hangingPunct="1"/>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smtClean="0"/>
              <a:t>מדוע לדעתכם החום הזה נקרא חום כמוס?</a:t>
            </a:r>
            <a:endParaRPr lang="he-IL" b="1" i="1" smtClean="0"/>
          </a:p>
          <a:p>
            <a:pPr eaLnBrk="1" hangingPunct="1"/>
            <a:r>
              <a:rPr lang="he-IL" b="1" i="1" smtClean="0"/>
              <a:t>ת:פירוש המילה "כמוס" הוא" סודי". חום זה נקרא "כמוס" משום שהמדחום אינו מראה את עליית הטמפ' או ירידתה במשך כל תהליך המעבר.</a:t>
            </a:r>
          </a:p>
          <a:p>
            <a:pPr eaLnBrk="1" hangingPunct="1"/>
            <a:r>
              <a:rPr lang="he-IL" smtClean="0"/>
              <a:t>כיצד נחשב את אנרגיית החום שיש להשקיע על מנת לשנות את מצב צבירת החומר ממוצק</a:t>
            </a:r>
          </a:p>
          <a:p>
            <a:pPr eaLnBrk="1" hangingPunct="1"/>
            <a:r>
              <a:rPr lang="he-IL" smtClean="0"/>
              <a:t> לנוזל או מנוזל לגז? </a:t>
            </a:r>
          </a:p>
          <a:p>
            <a:pPr eaLnBrk="1" hangingPunct="1"/>
            <a:endParaRPr lang="en-US" b="1" i="1" smtClean="0"/>
          </a:p>
        </p:txBody>
      </p:sp>
    </p:spTree>
    <p:extLst>
      <p:ext uri="{BB962C8B-B14F-4D97-AF65-F5344CB8AC3E}">
        <p14:creationId xmlns:p14="http://schemas.microsoft.com/office/powerpoint/2010/main" val="161551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rtl="0">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rtl="0">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rtl="0">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rtl="0">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rtl="0">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rtl="0">
                <a:defRPr/>
              </a:pPr>
              <a:endParaRPr lang="en-US" sz="2400">
                <a:latin typeface="Times New Roman" pitchFamily="18" charset="0"/>
              </a:endParaRPr>
            </a:p>
          </p:txBody>
        </p:sp>
      </p:grpSp>
      <p:sp>
        <p:nvSpPr>
          <p:cNvPr id="25612" name="Rectangle 12"/>
          <p:cNvSpPr>
            <a:spLocks noGrp="1" noChangeArrowheads="1"/>
          </p:cNvSpPr>
          <p:nvPr>
            <p:ph type="ctrTitle"/>
          </p:nvPr>
        </p:nvSpPr>
        <p:spPr>
          <a:xfrm>
            <a:off x="685800" y="1219200"/>
            <a:ext cx="7772400" cy="1933575"/>
          </a:xfrm>
        </p:spPr>
        <p:txBody>
          <a:bodyPr anchor="b"/>
          <a:lstStyle>
            <a:lvl1pPr algn="r">
              <a:defRPr sz="4400"/>
            </a:lvl1pPr>
          </a:lstStyle>
          <a:p>
            <a:r>
              <a:rPr lang="he-IL"/>
              <a:t>לחץ כדי לערוך סגנון כותרת של תבנית בסיס</a:t>
            </a:r>
          </a:p>
        </p:txBody>
      </p:sp>
      <p:sp>
        <p:nvSpPr>
          <p:cNvPr id="25613" name="Rectangle 13"/>
          <p:cNvSpPr>
            <a:spLocks noGrp="1" noChangeArrowheads="1"/>
          </p:cNvSpPr>
          <p:nvPr>
            <p:ph type="subTitle" idx="1"/>
          </p:nvPr>
        </p:nvSpPr>
        <p:spPr>
          <a:xfrm>
            <a:off x="2057400" y="3505200"/>
            <a:ext cx="6400800" cy="1752600"/>
          </a:xfrm>
        </p:spPr>
        <p:txBody>
          <a:bodyPr/>
          <a:lstStyle>
            <a:lvl1pPr marL="0" indent="0">
              <a:buFont typeface="Wingdings" pitchFamily="2" charset="2"/>
              <a:buNone/>
              <a:defRPr/>
            </a:lvl1pPr>
          </a:lstStyle>
          <a:p>
            <a:r>
              <a:rPr lang="he-IL"/>
              <a:t>לחץ כדי לערוך סגנון כותרת משנה של תבנית בסיס</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CF7837D8-FA0E-4F1A-86A2-040D95C6DD5D}" type="slidenum">
              <a:rPr lang="he-IL"/>
              <a:pPr>
                <a:defRPr/>
              </a:pPr>
              <a:t>‹#›</a:t>
            </a:fld>
            <a:endParaRPr lang="en-US"/>
          </a:p>
        </p:txBody>
      </p:sp>
    </p:spTree>
    <p:extLst>
      <p:ext uri="{BB962C8B-B14F-4D97-AF65-F5344CB8AC3E}">
        <p14:creationId xmlns:p14="http://schemas.microsoft.com/office/powerpoint/2010/main" val="111356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8A2E5F1-5276-446F-BD2C-36892C3BD8C4}" type="slidenum">
              <a:rPr lang="he-IL"/>
              <a:pPr>
                <a:defRPr/>
              </a:pPr>
              <a:t>‹#›</a:t>
            </a:fld>
            <a:endParaRPr lang="en-US"/>
          </a:p>
        </p:txBody>
      </p:sp>
    </p:spTree>
    <p:extLst>
      <p:ext uri="{BB962C8B-B14F-4D97-AF65-F5344CB8AC3E}">
        <p14:creationId xmlns:p14="http://schemas.microsoft.com/office/powerpoint/2010/main" val="170520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6287"/>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628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05A9076-455E-4FE5-B734-B90CEC2A73BA}" type="slidenum">
              <a:rPr lang="he-IL"/>
              <a:pPr>
                <a:defRPr/>
              </a:pPr>
              <a:t>‹#›</a:t>
            </a:fld>
            <a:endParaRPr lang="en-US"/>
          </a:p>
        </p:txBody>
      </p:sp>
    </p:spTree>
    <p:extLst>
      <p:ext uri="{BB962C8B-B14F-4D97-AF65-F5344CB8AC3E}">
        <p14:creationId xmlns:p14="http://schemas.microsoft.com/office/powerpoint/2010/main" val="1700792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457200" y="1600200"/>
            <a:ext cx="40386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307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0928D8C-0CD0-41EF-8DBD-341601274F06}" type="slidenum">
              <a:rPr lang="he-IL"/>
              <a:pPr>
                <a:defRPr/>
              </a:pPr>
              <a:t>‹#›</a:t>
            </a:fld>
            <a:endParaRPr lang="en-US"/>
          </a:p>
        </p:txBody>
      </p:sp>
    </p:spTree>
    <p:extLst>
      <p:ext uri="{BB962C8B-B14F-4D97-AF65-F5344CB8AC3E}">
        <p14:creationId xmlns:p14="http://schemas.microsoft.com/office/powerpoint/2010/main" val="235096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600200"/>
            <a:ext cx="8229600" cy="4530725"/>
          </a:xfrm>
        </p:spPr>
        <p:txBody>
          <a:bodyPr/>
          <a:lstStyle/>
          <a:p>
            <a:pPr lvl="0"/>
            <a:endParaRPr lang="he-IL"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08A8804-67E2-4CE7-9E8F-25ED98E2896C}" type="slidenum">
              <a:rPr lang="he-IL"/>
              <a:pPr>
                <a:defRPr/>
              </a:pPr>
              <a:t>‹#›</a:t>
            </a:fld>
            <a:endParaRPr lang="en-US"/>
          </a:p>
        </p:txBody>
      </p:sp>
    </p:spTree>
    <p:extLst>
      <p:ext uri="{BB962C8B-B14F-4D97-AF65-F5344CB8AC3E}">
        <p14:creationId xmlns:p14="http://schemas.microsoft.com/office/powerpoint/2010/main" val="367041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45E28AE-AABA-44E7-9E19-8DFC0AAD8A1D}" type="slidenum">
              <a:rPr lang="he-IL"/>
              <a:pPr>
                <a:defRPr/>
              </a:pPr>
              <a:t>‹#›</a:t>
            </a:fld>
            <a:endParaRPr lang="en-US"/>
          </a:p>
        </p:txBody>
      </p:sp>
    </p:spTree>
    <p:extLst>
      <p:ext uri="{BB962C8B-B14F-4D97-AF65-F5344CB8AC3E}">
        <p14:creationId xmlns:p14="http://schemas.microsoft.com/office/powerpoint/2010/main" val="395458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53687B3-6F59-4C5F-A64F-AF1F914543AB}" type="slidenum">
              <a:rPr lang="he-IL"/>
              <a:pPr>
                <a:defRPr/>
              </a:pPr>
              <a:t>‹#›</a:t>
            </a:fld>
            <a:endParaRPr lang="en-US"/>
          </a:p>
        </p:txBody>
      </p:sp>
    </p:spTree>
    <p:extLst>
      <p:ext uri="{BB962C8B-B14F-4D97-AF65-F5344CB8AC3E}">
        <p14:creationId xmlns:p14="http://schemas.microsoft.com/office/powerpoint/2010/main" val="144163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BFB7B03-742A-442C-B580-D143DF4FC898}" type="slidenum">
              <a:rPr lang="he-IL"/>
              <a:pPr>
                <a:defRPr/>
              </a:pPr>
              <a:t>‹#›</a:t>
            </a:fld>
            <a:endParaRPr lang="en-US"/>
          </a:p>
        </p:txBody>
      </p:sp>
    </p:spTree>
    <p:extLst>
      <p:ext uri="{BB962C8B-B14F-4D97-AF65-F5344CB8AC3E}">
        <p14:creationId xmlns:p14="http://schemas.microsoft.com/office/powerpoint/2010/main" val="193956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DA6DBD88-B387-4496-8F83-AA6F00AEE27F}" type="slidenum">
              <a:rPr lang="he-IL"/>
              <a:pPr>
                <a:defRPr/>
              </a:pPr>
              <a:t>‹#›</a:t>
            </a:fld>
            <a:endParaRPr lang="en-US"/>
          </a:p>
        </p:txBody>
      </p:sp>
    </p:spTree>
    <p:extLst>
      <p:ext uri="{BB962C8B-B14F-4D97-AF65-F5344CB8AC3E}">
        <p14:creationId xmlns:p14="http://schemas.microsoft.com/office/powerpoint/2010/main" val="2752372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33438302-D9CE-4DC4-9A1F-FC09BCA1F259}" type="slidenum">
              <a:rPr lang="he-IL"/>
              <a:pPr>
                <a:defRPr/>
              </a:pPr>
              <a:t>‹#›</a:t>
            </a:fld>
            <a:endParaRPr lang="en-US"/>
          </a:p>
        </p:txBody>
      </p:sp>
    </p:spTree>
    <p:extLst>
      <p:ext uri="{BB962C8B-B14F-4D97-AF65-F5344CB8AC3E}">
        <p14:creationId xmlns:p14="http://schemas.microsoft.com/office/powerpoint/2010/main" val="156984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621E7C38-C302-41D7-90ED-35BBFD35925D}" type="slidenum">
              <a:rPr lang="he-IL"/>
              <a:pPr>
                <a:defRPr/>
              </a:pPr>
              <a:t>‹#›</a:t>
            </a:fld>
            <a:endParaRPr lang="en-US"/>
          </a:p>
        </p:txBody>
      </p:sp>
    </p:spTree>
    <p:extLst>
      <p:ext uri="{BB962C8B-B14F-4D97-AF65-F5344CB8AC3E}">
        <p14:creationId xmlns:p14="http://schemas.microsoft.com/office/powerpoint/2010/main" val="78586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B2A1439-35C7-4C28-894F-56DBDB4DAC7C}" type="slidenum">
              <a:rPr lang="he-IL"/>
              <a:pPr>
                <a:defRPr/>
              </a:pPr>
              <a:t>‹#›</a:t>
            </a:fld>
            <a:endParaRPr lang="en-US"/>
          </a:p>
        </p:txBody>
      </p:sp>
    </p:spTree>
    <p:extLst>
      <p:ext uri="{BB962C8B-B14F-4D97-AF65-F5344CB8AC3E}">
        <p14:creationId xmlns:p14="http://schemas.microsoft.com/office/powerpoint/2010/main" val="388273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A5B7A05-2A58-4BEA-BFD5-C71102905A9A}" type="slidenum">
              <a:rPr lang="he-IL"/>
              <a:pPr>
                <a:defRPr/>
              </a:pPr>
              <a:t>‹#›</a:t>
            </a:fld>
            <a:endParaRPr lang="en-US"/>
          </a:p>
        </p:txBody>
      </p:sp>
    </p:spTree>
    <p:extLst>
      <p:ext uri="{BB962C8B-B14F-4D97-AF65-F5344CB8AC3E}">
        <p14:creationId xmlns:p14="http://schemas.microsoft.com/office/powerpoint/2010/main" val="98440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071563" y="304800"/>
            <a:ext cx="7615237" cy="1106488"/>
            <a:chOff x="675" y="192"/>
            <a:chExt cx="4797" cy="697"/>
          </a:xfrm>
        </p:grpSpPr>
        <p:sp>
          <p:nvSpPr>
            <p:cNvPr id="24579"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rtl="0">
                <a:defRPr/>
              </a:pPr>
              <a:endParaRPr lang="en-US" sz="2400">
                <a:latin typeface="Times New Roman" pitchFamily="18" charset="0"/>
              </a:endParaRPr>
            </a:p>
          </p:txBody>
        </p:sp>
        <p:sp>
          <p:nvSpPr>
            <p:cNvPr id="24580"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rtl="0">
                <a:defRPr/>
              </a:pPr>
              <a:endParaRPr lang="en-US" sz="2400">
                <a:latin typeface="Times New Roman" pitchFamily="18" charset="0"/>
              </a:endParaRPr>
            </a:p>
          </p:txBody>
        </p:sp>
        <p:sp>
          <p:nvSpPr>
            <p:cNvPr id="24581"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rtl="0">
                <a:defRPr/>
              </a:pPr>
              <a:endParaRPr lang="en-US" sz="2400">
                <a:latin typeface="Times New Roman" pitchFamily="18" charset="0"/>
              </a:endParaRPr>
            </a:p>
          </p:txBody>
        </p:sp>
        <p:sp>
          <p:nvSpPr>
            <p:cNvPr id="24582"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rtl="0">
                <a:defRPr/>
              </a:pPr>
              <a:endParaRPr lang="en-US" sz="2400">
                <a:latin typeface="Times New Roman" pitchFamily="18" charset="0"/>
              </a:endParaRPr>
            </a:p>
          </p:txBody>
        </p:sp>
        <p:sp>
          <p:nvSpPr>
            <p:cNvPr id="24583"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rtl="0">
                <a:defRPr/>
              </a:pPr>
              <a:endParaRPr lang="en-US" sz="2400">
                <a:latin typeface="Times New Roman" pitchFamily="18" charset="0"/>
              </a:endParaRPr>
            </a:p>
          </p:txBody>
        </p:sp>
      </p:grpSp>
      <p:sp>
        <p:nvSpPr>
          <p:cNvPr id="2051" name="Rectangle 8"/>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4585"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lvl1pPr>
          </a:lstStyle>
          <a:p>
            <a:pPr>
              <a:defRPr/>
            </a:pPr>
            <a:endParaRPr lang="en-US"/>
          </a:p>
        </p:txBody>
      </p:sp>
      <p:sp>
        <p:nvSpPr>
          <p:cNvPr id="24586"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lvl1pPr>
          </a:lstStyle>
          <a:p>
            <a:pPr>
              <a:defRPr/>
            </a:pPr>
            <a:endParaRPr lang="en-US"/>
          </a:p>
        </p:txBody>
      </p:sp>
      <p:sp>
        <p:nvSpPr>
          <p:cNvPr id="24587"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lvl1pPr>
          </a:lstStyle>
          <a:p>
            <a:pPr>
              <a:defRPr/>
            </a:pPr>
            <a:fld id="{6F4FC30D-A700-49AF-B1D3-F80D89463343}" type="slidenum">
              <a:rPr lang="he-IL"/>
              <a:pPr>
                <a:defRPr/>
              </a:pPr>
              <a:t>‹#›</a:t>
            </a:fld>
            <a:endParaRPr lang="en-US"/>
          </a:p>
        </p:txBody>
      </p:sp>
      <p:sp>
        <p:nvSpPr>
          <p:cNvPr id="2055" name="Rectangle 1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Tree>
  </p:cSld>
  <p:clrMap bg1="lt1" tx1="dk1" bg2="lt2" tx2="dk2" accent1="accent1" accent2="accent2" accent3="accent3" accent4="accent4" accent5="accent5" accent6="accent6" hlink="hlink" folHlink="folHlink"/>
  <p:sldLayoutIdLst>
    <p:sldLayoutId id="2147483800"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Lst>
  <p:timing>
    <p:tnLst>
      <p:par>
        <p:cTn id="1" dur="indefinite" restart="never" nodeType="tmRoot"/>
      </p:par>
    </p:tn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Arial" pitchFamily="34" charset="0"/>
          <a:cs typeface="Arial" pitchFamily="34" charset="0"/>
        </a:defRPr>
      </a:lvl2pPr>
      <a:lvl3pPr algn="l" rtl="1" eaLnBrk="0" fontAlgn="base" hangingPunct="0">
        <a:spcBef>
          <a:spcPct val="0"/>
        </a:spcBef>
        <a:spcAft>
          <a:spcPct val="0"/>
        </a:spcAft>
        <a:defRPr sz="3800">
          <a:solidFill>
            <a:schemeClr val="tx2"/>
          </a:solidFill>
          <a:latin typeface="Arial" pitchFamily="34" charset="0"/>
          <a:cs typeface="Arial" pitchFamily="34" charset="0"/>
        </a:defRPr>
      </a:lvl3pPr>
      <a:lvl4pPr algn="l" rtl="1" eaLnBrk="0" fontAlgn="base" hangingPunct="0">
        <a:spcBef>
          <a:spcPct val="0"/>
        </a:spcBef>
        <a:spcAft>
          <a:spcPct val="0"/>
        </a:spcAft>
        <a:defRPr sz="3800">
          <a:solidFill>
            <a:schemeClr val="tx2"/>
          </a:solidFill>
          <a:latin typeface="Arial" pitchFamily="34" charset="0"/>
          <a:cs typeface="Arial" pitchFamily="34" charset="0"/>
        </a:defRPr>
      </a:lvl4pPr>
      <a:lvl5pPr algn="l" rtl="1" eaLnBrk="0" fontAlgn="base" hangingPunct="0">
        <a:spcBef>
          <a:spcPct val="0"/>
        </a:spcBef>
        <a:spcAft>
          <a:spcPct val="0"/>
        </a:spcAft>
        <a:defRPr sz="3800">
          <a:solidFill>
            <a:schemeClr val="tx2"/>
          </a:solidFill>
          <a:latin typeface="Arial" pitchFamily="34" charset="0"/>
          <a:cs typeface="Arial" pitchFamily="34" charset="0"/>
        </a:defRPr>
      </a:lvl5pPr>
      <a:lvl6pPr marL="457200" algn="l" rtl="1" fontAlgn="base">
        <a:spcBef>
          <a:spcPct val="0"/>
        </a:spcBef>
        <a:spcAft>
          <a:spcPct val="0"/>
        </a:spcAft>
        <a:defRPr sz="3800">
          <a:solidFill>
            <a:schemeClr val="tx2"/>
          </a:solidFill>
          <a:latin typeface="Arial" pitchFamily="34" charset="0"/>
          <a:cs typeface="Arial" pitchFamily="34" charset="0"/>
        </a:defRPr>
      </a:lvl6pPr>
      <a:lvl7pPr marL="914400" algn="l" rtl="1" fontAlgn="base">
        <a:spcBef>
          <a:spcPct val="0"/>
        </a:spcBef>
        <a:spcAft>
          <a:spcPct val="0"/>
        </a:spcAft>
        <a:defRPr sz="3800">
          <a:solidFill>
            <a:schemeClr val="tx2"/>
          </a:solidFill>
          <a:latin typeface="Arial" pitchFamily="34" charset="0"/>
          <a:cs typeface="Arial" pitchFamily="34" charset="0"/>
        </a:defRPr>
      </a:lvl7pPr>
      <a:lvl8pPr marL="1371600" algn="l" rtl="1" fontAlgn="base">
        <a:spcBef>
          <a:spcPct val="0"/>
        </a:spcBef>
        <a:spcAft>
          <a:spcPct val="0"/>
        </a:spcAft>
        <a:defRPr sz="3800">
          <a:solidFill>
            <a:schemeClr val="tx2"/>
          </a:solidFill>
          <a:latin typeface="Arial" pitchFamily="34" charset="0"/>
          <a:cs typeface="Arial" pitchFamily="34" charset="0"/>
        </a:defRPr>
      </a:lvl8pPr>
      <a:lvl9pPr marL="1828800" algn="l" rtl="1" fontAlgn="base">
        <a:spcBef>
          <a:spcPct val="0"/>
        </a:spcBef>
        <a:spcAft>
          <a:spcPct val="0"/>
        </a:spcAft>
        <a:defRPr sz="38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r" rtl="1"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1.bin"/><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C:\Users\haim\Downloads\MP9004425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כותרת 4"/>
          <p:cNvSpPr>
            <a:spLocks noGrp="1"/>
          </p:cNvSpPr>
          <p:nvPr>
            <p:ph type="ctrTitle"/>
          </p:nvPr>
        </p:nvSpPr>
        <p:spPr/>
        <p:txBody>
          <a:bodyPr/>
          <a:lstStyle/>
          <a:p>
            <a:endParaRPr lang="he-IL" smtClean="0"/>
          </a:p>
        </p:txBody>
      </p:sp>
      <p:sp>
        <p:nvSpPr>
          <p:cNvPr id="7" name="מלבן 6"/>
          <p:cNvSpPr/>
          <p:nvPr/>
        </p:nvSpPr>
        <p:spPr>
          <a:xfrm>
            <a:off x="1462815" y="1196752"/>
            <a:ext cx="6218369" cy="923330"/>
          </a:xfrm>
          <a:prstGeom prst="rect">
            <a:avLst/>
          </a:prstGeom>
          <a:noFill/>
        </p:spPr>
        <p:txBody>
          <a:bodyPr>
            <a:spAutoFit/>
          </a:bodyPr>
          <a:lstStyle/>
          <a:p>
            <a:pPr algn="ctr">
              <a:defRPr/>
            </a:pPr>
            <a:r>
              <a:rPr lang="he-IL"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מעבר בין מצבי צבירה</a:t>
            </a:r>
          </a:p>
        </p:txBody>
      </p:sp>
      <p:sp>
        <p:nvSpPr>
          <p:cNvPr id="4101" name="כותרת משנה 7"/>
          <p:cNvSpPr>
            <a:spLocks noGrp="1"/>
          </p:cNvSpPr>
          <p:nvPr>
            <p:ph type="subTitle" idx="1"/>
          </p:nvPr>
        </p:nvSpPr>
        <p:spPr/>
        <p:txBody>
          <a:bodyPr/>
          <a:lstStyle/>
          <a:p>
            <a:r>
              <a:rPr lang="he-IL" smtClean="0"/>
              <a:t>ערכה: ורד ארדן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a:xfrm>
            <a:off x="107950" y="228600"/>
            <a:ext cx="9036050" cy="758825"/>
          </a:xfrm>
        </p:spPr>
        <p:txBody>
          <a:bodyPr/>
          <a:lstStyle/>
          <a:p>
            <a:pPr eaLnBrk="1" hangingPunct="1"/>
            <a:r>
              <a:rPr lang="he-IL" sz="3200" b="1" u="sng" smtClean="0"/>
              <a:t>גרף הטמפרטורה כפונקציה של האנרגיה המושקעת</a:t>
            </a:r>
          </a:p>
        </p:txBody>
      </p:sp>
      <p:pic>
        <p:nvPicPr>
          <p:cNvPr id="31747" name="מציין מיקום תוכן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44513" y="1341438"/>
            <a:ext cx="4027487" cy="4002087"/>
          </a:xfrm>
        </p:spPr>
      </p:pic>
      <p:sp>
        <p:nvSpPr>
          <p:cNvPr id="31748" name="מציין מיקום טקסט 1"/>
          <p:cNvSpPr>
            <a:spLocks noGrp="1"/>
          </p:cNvSpPr>
          <p:nvPr>
            <p:ph sz="half" idx="2"/>
          </p:nvPr>
        </p:nvSpPr>
        <p:spPr>
          <a:xfrm>
            <a:off x="4800600" y="1371600"/>
            <a:ext cx="4038600" cy="4681538"/>
          </a:xfrm>
        </p:spPr>
        <p:txBody>
          <a:bodyPr/>
          <a:lstStyle/>
          <a:p>
            <a:pPr eaLnBrk="1" hangingPunct="1">
              <a:defRPr/>
            </a:pPr>
            <a:r>
              <a:rPr lang="he-IL" b="1" dirty="0" smtClean="0">
                <a:solidFill>
                  <a:schemeClr val="accent1">
                    <a:lumMod val="50000"/>
                  </a:schemeClr>
                </a:solidFill>
                <a:cs typeface="+mj-cs"/>
              </a:rPr>
              <a:t>החום הכמוס  מתואר  </a:t>
            </a:r>
            <a:r>
              <a:rPr lang="he-IL" b="1" dirty="0" smtClean="0">
                <a:solidFill>
                  <a:srgbClr val="FF0000"/>
                </a:solidFill>
                <a:cs typeface="+mj-cs"/>
              </a:rPr>
              <a:t>בקווים האדומים האופקיים </a:t>
            </a:r>
            <a:r>
              <a:rPr lang="he-IL" b="1" dirty="0" smtClean="0">
                <a:solidFill>
                  <a:schemeClr val="accent1">
                    <a:lumMod val="50000"/>
                  </a:schemeClr>
                </a:solidFill>
                <a:cs typeface="+mj-cs"/>
              </a:rPr>
              <a:t>, בהם הטמפרטורה קבועה למרות שמספקים עוד ועוד אנרגיה. </a:t>
            </a:r>
          </a:p>
        </p:txBody>
      </p:sp>
      <p:sp>
        <p:nvSpPr>
          <p:cNvPr id="12293" name="מציין מיקום של כותרת תחתונה 1"/>
          <p:cNvSpPr>
            <a:spLocks noGrp="1"/>
          </p:cNvSpPr>
          <p:nvPr>
            <p:ph type="ftr" sz="quarter" idx="11"/>
          </p:nvPr>
        </p:nvSpPr>
        <p:spPr>
          <a:xfrm>
            <a:off x="304800" y="6410325"/>
            <a:ext cx="4267200" cy="36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he-IL"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כותרת 1"/>
          <p:cNvSpPr>
            <a:spLocks noGrp="1"/>
          </p:cNvSpPr>
          <p:nvPr>
            <p:ph type="title"/>
          </p:nvPr>
        </p:nvSpPr>
        <p:spPr/>
        <p:txBody>
          <a:bodyPr/>
          <a:lstStyle/>
          <a:p>
            <a:pPr eaLnBrk="1" hangingPunct="1">
              <a:defRPr/>
            </a:pPr>
            <a:r>
              <a:rPr lang="he-IL" sz="3600" b="1" dirty="0" smtClean="0">
                <a:solidFill>
                  <a:schemeClr val="accent1">
                    <a:lumMod val="50000"/>
                  </a:schemeClr>
                </a:solidFill>
              </a:rPr>
              <a:t>מבנה חלקיקי של החומר בשינוי מצב צבירה</a:t>
            </a:r>
          </a:p>
        </p:txBody>
      </p:sp>
      <p:pic>
        <p:nvPicPr>
          <p:cNvPr id="32771" name="מציין מיקום תוכן 3"/>
          <p:cNvPicPr>
            <a:picLocks noGrp="1" noChangeAspect="1"/>
          </p:cNvPicPr>
          <p:nvPr>
            <p:ph sz="quarter" idx="1"/>
          </p:nvPr>
        </p:nvPicPr>
        <p:blipFill>
          <a:blip r:embed="rId2">
            <a:lum bright="-30000" contrast="40000"/>
            <a:extLst>
              <a:ext uri="{28A0092B-C50C-407E-A947-70E740481C1C}">
                <a14:useLocalDpi xmlns:a14="http://schemas.microsoft.com/office/drawing/2010/main" val="0"/>
              </a:ext>
            </a:extLst>
          </a:blip>
          <a:srcRect/>
          <a:stretch>
            <a:fillRect/>
          </a:stretch>
        </p:blipFill>
        <p:spPr>
          <a:xfrm>
            <a:off x="1504950" y="1527175"/>
            <a:ext cx="6097588" cy="4572000"/>
          </a:xfrm>
        </p:spPr>
      </p:pic>
      <p:sp>
        <p:nvSpPr>
          <p:cNvPr id="13316" name="מציין מיקום של כותרת תחתונה 1"/>
          <p:cNvSpPr>
            <a:spLocks noGrp="1"/>
          </p:cNvSpPr>
          <p:nvPr>
            <p:ph type="ftr" sz="quarter" idx="11"/>
          </p:nvPr>
        </p:nvSpPr>
        <p:spPr>
          <a:xfrm>
            <a:off x="304800" y="6410325"/>
            <a:ext cx="4195763" cy="36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mtClean="0"/>
              <a:t>עריכה: ענת וייס, חט"ב זאב, הרצליה. מדריכת תקשוב: קליה שמיר.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כותרת 4"/>
          <p:cNvSpPr>
            <a:spLocks noGrp="1"/>
          </p:cNvSpPr>
          <p:nvPr>
            <p:ph type="title"/>
          </p:nvPr>
        </p:nvSpPr>
        <p:spPr>
          <a:xfrm>
            <a:off x="301625" y="228600"/>
            <a:ext cx="8534400" cy="758825"/>
          </a:xfrm>
        </p:spPr>
        <p:txBody>
          <a:bodyPr/>
          <a:lstStyle/>
          <a:p>
            <a:pPr algn="ctr" eaLnBrk="1" hangingPunct="1"/>
            <a:r>
              <a:rPr lang="he-IL" sz="4000" b="1" smtClean="0">
                <a:solidFill>
                  <a:srgbClr val="FF0000"/>
                </a:solidFill>
              </a:rPr>
              <a:t>חום כמוס בהיבט מולקולרי במוצק</a:t>
            </a:r>
          </a:p>
        </p:txBody>
      </p:sp>
      <p:pic>
        <p:nvPicPr>
          <p:cNvPr id="33795" name="מציין מיקום תוכן 8"/>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66825" y="3362325"/>
            <a:ext cx="2108200" cy="700088"/>
          </a:xfrm>
        </p:spPr>
      </p:pic>
      <p:sp>
        <p:nvSpPr>
          <p:cNvPr id="33796" name="מציין מיקום טקסט 6"/>
          <p:cNvSpPr>
            <a:spLocks noGrp="1"/>
          </p:cNvSpPr>
          <p:nvPr>
            <p:ph sz="half" idx="2"/>
          </p:nvPr>
        </p:nvSpPr>
        <p:spPr>
          <a:xfrm>
            <a:off x="4800600" y="1371600"/>
            <a:ext cx="4038600" cy="4681538"/>
          </a:xfrm>
        </p:spPr>
        <p:txBody>
          <a:bodyPr/>
          <a:lstStyle/>
          <a:p>
            <a:pPr eaLnBrk="1" hangingPunct="1">
              <a:defRPr/>
            </a:pPr>
            <a:r>
              <a:rPr lang="he-IL" sz="2400" b="1" dirty="0" smtClean="0">
                <a:solidFill>
                  <a:schemeClr val="accent1">
                    <a:lumMod val="50000"/>
                  </a:schemeClr>
                </a:solidFill>
                <a:cs typeface="+mj-cs"/>
              </a:rPr>
              <a:t>בחומר במצב צבירה מוצק התנועה העיקרית של המולקולות המרכיבות אותו היא תנועה של רטט. המולקולות לא זזות ממקומן ולא נוטות להסתובב. </a:t>
            </a:r>
          </a:p>
          <a:p>
            <a:pPr eaLnBrk="1" hangingPunct="1">
              <a:defRPr/>
            </a:pPr>
            <a:r>
              <a:rPr lang="he-IL" sz="2400" b="1" dirty="0" smtClean="0">
                <a:solidFill>
                  <a:schemeClr val="accent1">
                    <a:lumMod val="50000"/>
                  </a:schemeClr>
                </a:solidFill>
                <a:cs typeface="+mj-cs"/>
              </a:rPr>
              <a:t>כאשר מחממים מוצק תנועת הרטט שבו גדלה</a:t>
            </a:r>
            <a:r>
              <a:rPr lang="he-IL" sz="2400" b="1" dirty="0" smtClean="0">
                <a:solidFill>
                  <a:schemeClr val="accent3">
                    <a:lumMod val="75000"/>
                  </a:schemeClr>
                </a:solidFill>
                <a:cs typeface="+mj-cs"/>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3795"/>
                                        </p:tgtEl>
                                        <p:attrNameLst>
                                          <p:attrName>r</p:attrName>
                                        </p:attrNameLst>
                                      </p:cBhvr>
                                    </p:animRot>
                                    <p:animRot by="-240000">
                                      <p:cBhvr>
                                        <p:cTn id="11" dur="200" fill="hold">
                                          <p:stCondLst>
                                            <p:cond delay="200"/>
                                          </p:stCondLst>
                                        </p:cTn>
                                        <p:tgtEl>
                                          <p:spTgt spid="33795"/>
                                        </p:tgtEl>
                                        <p:attrNameLst>
                                          <p:attrName>r</p:attrName>
                                        </p:attrNameLst>
                                      </p:cBhvr>
                                    </p:animRot>
                                    <p:animRot by="240000">
                                      <p:cBhvr>
                                        <p:cTn id="12" dur="200" fill="hold">
                                          <p:stCondLst>
                                            <p:cond delay="400"/>
                                          </p:stCondLst>
                                        </p:cTn>
                                        <p:tgtEl>
                                          <p:spTgt spid="33795"/>
                                        </p:tgtEl>
                                        <p:attrNameLst>
                                          <p:attrName>r</p:attrName>
                                        </p:attrNameLst>
                                      </p:cBhvr>
                                    </p:animRot>
                                    <p:animRot by="-240000">
                                      <p:cBhvr>
                                        <p:cTn id="13" dur="200" fill="hold">
                                          <p:stCondLst>
                                            <p:cond delay="600"/>
                                          </p:stCondLst>
                                        </p:cTn>
                                        <p:tgtEl>
                                          <p:spTgt spid="33795"/>
                                        </p:tgtEl>
                                        <p:attrNameLst>
                                          <p:attrName>r</p:attrName>
                                        </p:attrNameLst>
                                      </p:cBhvr>
                                    </p:animRot>
                                    <p:animRot by="120000">
                                      <p:cBhvr>
                                        <p:cTn id="14" dur="200" fill="hold">
                                          <p:stCondLst>
                                            <p:cond delay="800"/>
                                          </p:stCondLst>
                                        </p:cTn>
                                        <p:tgtEl>
                                          <p:spTgt spid="33795"/>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כותרת 1"/>
          <p:cNvSpPr>
            <a:spLocks noGrp="1"/>
          </p:cNvSpPr>
          <p:nvPr>
            <p:ph type="title"/>
          </p:nvPr>
        </p:nvSpPr>
        <p:spPr>
          <a:xfrm>
            <a:off x="301625" y="228600"/>
            <a:ext cx="8534400" cy="758825"/>
          </a:xfrm>
        </p:spPr>
        <p:txBody>
          <a:bodyPr/>
          <a:lstStyle/>
          <a:p>
            <a:pPr eaLnBrk="1" hangingPunct="1"/>
            <a:r>
              <a:rPr lang="he-IL" sz="3600" b="1" smtClean="0">
                <a:solidFill>
                  <a:srgbClr val="FF0000"/>
                </a:solidFill>
              </a:rPr>
              <a:t>חום כמוס בהיבט מולקולרי בתהליך היתוך</a:t>
            </a:r>
          </a:p>
        </p:txBody>
      </p:sp>
      <p:pic>
        <p:nvPicPr>
          <p:cNvPr id="34819" name="מציין מיקום תוכן 5"/>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42988" y="3108325"/>
            <a:ext cx="1866900" cy="2481263"/>
          </a:xfrm>
        </p:spPr>
      </p:pic>
      <p:sp>
        <p:nvSpPr>
          <p:cNvPr id="34820" name="מציין מיקום טקסט 4"/>
          <p:cNvSpPr>
            <a:spLocks noGrp="1"/>
          </p:cNvSpPr>
          <p:nvPr>
            <p:ph sz="half" idx="2"/>
          </p:nvPr>
        </p:nvSpPr>
        <p:spPr>
          <a:xfrm>
            <a:off x="4800600" y="1371600"/>
            <a:ext cx="4038600" cy="4681538"/>
          </a:xfrm>
        </p:spPr>
        <p:txBody>
          <a:bodyPr/>
          <a:lstStyle/>
          <a:p>
            <a:pPr eaLnBrk="1" hangingPunct="1">
              <a:defRPr/>
            </a:pPr>
            <a:r>
              <a:rPr lang="he-IL" sz="2400" b="1" dirty="0" smtClean="0">
                <a:solidFill>
                  <a:schemeClr val="accent1">
                    <a:lumMod val="50000"/>
                  </a:schemeClr>
                </a:solidFill>
                <a:cs typeface="+mj-cs"/>
              </a:rPr>
              <a:t>במצב צבירה נוזל, בנוסף לרטט המולקולות גם מסתובבות.</a:t>
            </a:r>
          </a:p>
          <a:p>
            <a:pPr eaLnBrk="1" hangingPunct="1">
              <a:defRPr/>
            </a:pPr>
            <a:r>
              <a:rPr lang="he-IL" sz="2400" b="1" dirty="0" smtClean="0">
                <a:solidFill>
                  <a:schemeClr val="accent1">
                    <a:lumMod val="50000"/>
                  </a:schemeClr>
                </a:solidFill>
                <a:cs typeface="+mj-cs"/>
              </a:rPr>
              <a:t>החום הכמוס שיש להשקיע כדי להפוך חומר מוצק לנוזל בעצם משמש לשבירה חלקית של הקשרים בין המולקולות.</a:t>
            </a:r>
          </a:p>
          <a:p>
            <a:pPr eaLnBrk="1" hangingPunct="1">
              <a:defRPr/>
            </a:pPr>
            <a:r>
              <a:rPr lang="he-IL" sz="2400" b="1" dirty="0" smtClean="0">
                <a:solidFill>
                  <a:schemeClr val="accent1">
                    <a:lumMod val="50000"/>
                  </a:schemeClr>
                </a:solidFill>
                <a:cs typeface="+mj-cs"/>
              </a:rPr>
              <a:t>שבירה זו מאפשרת למולקולות להסתובב</a:t>
            </a:r>
            <a:r>
              <a:rPr lang="he-IL" b="1" dirty="0" smtClean="0">
                <a:solidFill>
                  <a:schemeClr val="accent1">
                    <a:lumMod val="50000"/>
                  </a:schemeClr>
                </a:solidFill>
                <a:cs typeface="+mj-cs"/>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4819"/>
                                        </p:tgtEl>
                                        <p:attrNameLst>
                                          <p:attrName>r</p:attrName>
                                        </p:attrNameLst>
                                      </p:cBhvr>
                                    </p:animRot>
                                    <p:animRot by="-240000">
                                      <p:cBhvr>
                                        <p:cTn id="11" dur="200" fill="hold">
                                          <p:stCondLst>
                                            <p:cond delay="200"/>
                                          </p:stCondLst>
                                        </p:cTn>
                                        <p:tgtEl>
                                          <p:spTgt spid="34819"/>
                                        </p:tgtEl>
                                        <p:attrNameLst>
                                          <p:attrName>r</p:attrName>
                                        </p:attrNameLst>
                                      </p:cBhvr>
                                    </p:animRot>
                                    <p:animRot by="240000">
                                      <p:cBhvr>
                                        <p:cTn id="12" dur="200" fill="hold">
                                          <p:stCondLst>
                                            <p:cond delay="400"/>
                                          </p:stCondLst>
                                        </p:cTn>
                                        <p:tgtEl>
                                          <p:spTgt spid="34819"/>
                                        </p:tgtEl>
                                        <p:attrNameLst>
                                          <p:attrName>r</p:attrName>
                                        </p:attrNameLst>
                                      </p:cBhvr>
                                    </p:animRot>
                                    <p:animRot by="-240000">
                                      <p:cBhvr>
                                        <p:cTn id="13" dur="200" fill="hold">
                                          <p:stCondLst>
                                            <p:cond delay="600"/>
                                          </p:stCondLst>
                                        </p:cTn>
                                        <p:tgtEl>
                                          <p:spTgt spid="34819"/>
                                        </p:tgtEl>
                                        <p:attrNameLst>
                                          <p:attrName>r</p:attrName>
                                        </p:attrNameLst>
                                      </p:cBhvr>
                                    </p:animRot>
                                    <p:animRot by="120000">
                                      <p:cBhvr>
                                        <p:cTn id="14" dur="200" fill="hold">
                                          <p:stCondLst>
                                            <p:cond delay="800"/>
                                          </p:stCondLst>
                                        </p:cTn>
                                        <p:tgtEl>
                                          <p:spTgt spid="34819"/>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5" presetClass="entr" presetSubtype="0" fill="hold" nodeType="clickEffect">
                                  <p:stCondLst>
                                    <p:cond delay="0"/>
                                  </p:stCondLst>
                                  <p:childTnLst>
                                    <p:set>
                                      <p:cBhvr>
                                        <p:cTn id="30" dur="1" fill="hold">
                                          <p:stCondLst>
                                            <p:cond delay="0"/>
                                          </p:stCondLst>
                                        </p:cTn>
                                        <p:tgtEl>
                                          <p:spTgt spid="34819"/>
                                        </p:tgtEl>
                                        <p:attrNameLst>
                                          <p:attrName>style.visibility</p:attrName>
                                        </p:attrNameLst>
                                      </p:cBhvr>
                                      <p:to>
                                        <p:strVal val="visible"/>
                                      </p:to>
                                    </p:set>
                                    <p:animEffect transition="in" filter="fade">
                                      <p:cBhvr>
                                        <p:cTn id="31" dur="2000"/>
                                        <p:tgtEl>
                                          <p:spTgt spid="34819"/>
                                        </p:tgtEl>
                                      </p:cBhvr>
                                    </p:animEffect>
                                    <p:anim calcmode="lin" valueType="num">
                                      <p:cBhvr>
                                        <p:cTn id="32" dur="2000" fill="hold"/>
                                        <p:tgtEl>
                                          <p:spTgt spid="34819"/>
                                        </p:tgtEl>
                                        <p:attrNameLst>
                                          <p:attrName>ppt_w</p:attrName>
                                        </p:attrNameLst>
                                      </p:cBhvr>
                                      <p:tavLst>
                                        <p:tav tm="0" fmla="#ppt_w*sin(2.5*pi*$)">
                                          <p:val>
                                            <p:fltVal val="0"/>
                                          </p:val>
                                        </p:tav>
                                        <p:tav tm="100000">
                                          <p:val>
                                            <p:fltVal val="1"/>
                                          </p:val>
                                        </p:tav>
                                      </p:tavLst>
                                    </p:anim>
                                    <p:anim calcmode="lin" valueType="num">
                                      <p:cBhvr>
                                        <p:cTn id="33" dur="2000" fill="hold"/>
                                        <p:tgtEl>
                                          <p:spTgt spid="348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כותרת 1"/>
          <p:cNvSpPr>
            <a:spLocks noGrp="1"/>
          </p:cNvSpPr>
          <p:nvPr>
            <p:ph type="title"/>
          </p:nvPr>
        </p:nvSpPr>
        <p:spPr>
          <a:xfrm>
            <a:off x="301625" y="228600"/>
            <a:ext cx="8534400" cy="758825"/>
          </a:xfrm>
        </p:spPr>
        <p:txBody>
          <a:bodyPr/>
          <a:lstStyle/>
          <a:p>
            <a:pPr eaLnBrk="1" hangingPunct="1"/>
            <a:r>
              <a:rPr lang="he-IL" sz="4000" b="1" smtClean="0">
                <a:solidFill>
                  <a:srgbClr val="FF0000"/>
                </a:solidFill>
              </a:rPr>
              <a:t>חום כמוס בהיבט מולקולרי בתהליך אידוי</a:t>
            </a:r>
          </a:p>
        </p:txBody>
      </p:sp>
      <p:pic>
        <p:nvPicPr>
          <p:cNvPr id="35843" name="מציין מיקום תוכן 4"/>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85850" y="2763838"/>
            <a:ext cx="2470150" cy="1897062"/>
          </a:xfrm>
        </p:spPr>
      </p:pic>
      <p:sp>
        <p:nvSpPr>
          <p:cNvPr id="35844" name="מציין מיקום טקסט 3"/>
          <p:cNvSpPr>
            <a:spLocks noGrp="1"/>
          </p:cNvSpPr>
          <p:nvPr>
            <p:ph sz="half" idx="2"/>
          </p:nvPr>
        </p:nvSpPr>
        <p:spPr>
          <a:xfrm>
            <a:off x="4800600" y="1371600"/>
            <a:ext cx="4038600" cy="4681538"/>
          </a:xfrm>
        </p:spPr>
        <p:txBody>
          <a:bodyPr/>
          <a:lstStyle/>
          <a:p>
            <a:pPr eaLnBrk="1" hangingPunct="1">
              <a:defRPr/>
            </a:pPr>
            <a:r>
              <a:rPr lang="he-IL" sz="2000" b="1" dirty="0" smtClean="0">
                <a:solidFill>
                  <a:schemeClr val="accent1">
                    <a:lumMod val="50000"/>
                  </a:schemeClr>
                </a:solidFill>
                <a:cs typeface="+mj-cs"/>
              </a:rPr>
              <a:t>במצב צבירה גזי בנוסף לרטט ולסיבוב מתאפשרת תנועה עצמאית, בלתי תלויה של המולקולות. </a:t>
            </a:r>
          </a:p>
          <a:p>
            <a:pPr eaLnBrk="1" hangingPunct="1">
              <a:defRPr/>
            </a:pPr>
            <a:r>
              <a:rPr lang="he-IL" sz="2000" b="1" dirty="0" smtClean="0">
                <a:solidFill>
                  <a:schemeClr val="accent1">
                    <a:lumMod val="50000"/>
                  </a:schemeClr>
                </a:solidFill>
                <a:cs typeface="+mj-cs"/>
              </a:rPr>
              <a:t>כדי לאפשר תנועה עצמאית יש להקנות למולקולות הרבה מאוד אנרגיה, כדי להתגבר על כל כוחות המשיכה הקיימים ביניהם, ולאפשר אנרגיית תנועה רבה למולקולות.</a:t>
            </a:r>
          </a:p>
          <a:p>
            <a:pPr eaLnBrk="1" hangingPunct="1">
              <a:defRPr/>
            </a:pPr>
            <a:r>
              <a:rPr lang="he-IL" sz="2000" b="1" dirty="0" smtClean="0">
                <a:solidFill>
                  <a:schemeClr val="accent1">
                    <a:lumMod val="50000"/>
                  </a:schemeClr>
                </a:solidFill>
                <a:cs typeface="+mj-cs"/>
              </a:rPr>
              <a:t>החום הכמוס שצריך להשקיע כדי לאדות חומר משמש כדי לשבור את הקשרים שמחזיקים את המולקולות יחד בקבוצה אחת, ולאפשר למולקולות לעוף בחלל במהירות.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5" presetClass="entr" presetSubtype="0" fill="hold" nodeType="clickEffect">
                                  <p:stCondLst>
                                    <p:cond delay="0"/>
                                  </p:stCondLst>
                                  <p:childTnLst>
                                    <p:set>
                                      <p:cBhvr>
                                        <p:cTn id="10" dur="1" fill="hold">
                                          <p:stCondLst>
                                            <p:cond delay="0"/>
                                          </p:stCondLst>
                                        </p:cTn>
                                        <p:tgtEl>
                                          <p:spTgt spid="35843"/>
                                        </p:tgtEl>
                                        <p:attrNameLst>
                                          <p:attrName>style.visibility</p:attrName>
                                        </p:attrNameLst>
                                      </p:cBhvr>
                                      <p:to>
                                        <p:strVal val="visible"/>
                                      </p:to>
                                    </p:set>
                                    <p:animEffect transition="in" filter="fade">
                                      <p:cBhvr>
                                        <p:cTn id="11" dur="2000"/>
                                        <p:tgtEl>
                                          <p:spTgt spid="35843"/>
                                        </p:tgtEl>
                                      </p:cBhvr>
                                    </p:animEffect>
                                    <p:anim calcmode="lin" valueType="num">
                                      <p:cBhvr>
                                        <p:cTn id="12" dur="2000" fill="hold"/>
                                        <p:tgtEl>
                                          <p:spTgt spid="35843"/>
                                        </p:tgtEl>
                                        <p:attrNameLst>
                                          <p:attrName>ppt_w</p:attrName>
                                        </p:attrNameLst>
                                      </p:cBhvr>
                                      <p:tavLst>
                                        <p:tav tm="0" fmla="#ppt_w*sin(2.5*pi*$)">
                                          <p:val>
                                            <p:fltVal val="0"/>
                                          </p:val>
                                        </p:tav>
                                        <p:tav tm="100000">
                                          <p:val>
                                            <p:fltVal val="1"/>
                                          </p:val>
                                        </p:tav>
                                      </p:tavLst>
                                    </p:anim>
                                    <p:anim calcmode="lin" valueType="num">
                                      <p:cBhvr>
                                        <p:cTn id="13" dur="2000" fill="hold"/>
                                        <p:tgtEl>
                                          <p:spTgt spid="35843"/>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5843"/>
                                        </p:tgtEl>
                                        <p:attrNameLst>
                                          <p:attrName>style.visibility</p:attrName>
                                        </p:attrNameLst>
                                      </p:cBhvr>
                                      <p:to>
                                        <p:strVal val="visible"/>
                                      </p:to>
                                    </p:set>
                                    <p:anim calcmode="lin" valueType="num">
                                      <p:cBhvr additive="base">
                                        <p:cTn id="18" dur="500" fill="hold"/>
                                        <p:tgtEl>
                                          <p:spTgt spid="35843"/>
                                        </p:tgtEl>
                                        <p:attrNameLst>
                                          <p:attrName>ppt_x</p:attrName>
                                        </p:attrNameLst>
                                      </p:cBhvr>
                                      <p:tavLst>
                                        <p:tav tm="0">
                                          <p:val>
                                            <p:strVal val="#ppt_x"/>
                                          </p:val>
                                        </p:tav>
                                        <p:tav tm="100000">
                                          <p:val>
                                            <p:strVal val="#ppt_x"/>
                                          </p:val>
                                        </p:tav>
                                      </p:tavLst>
                                    </p:anim>
                                    <p:anim calcmode="lin" valueType="num">
                                      <p:cBhvr additive="base">
                                        <p:cTn id="19"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5844">
                                            <p:txEl>
                                              <p:pRg st="0" end="0"/>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4">
                                            <p:txEl>
                                              <p:pRg st="1" end="1"/>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p:cNvSpPr>
            <a:spLocks noGrp="1"/>
          </p:cNvSpPr>
          <p:nvPr>
            <p:ph type="title"/>
          </p:nvPr>
        </p:nvSpPr>
        <p:spPr>
          <a:xfrm>
            <a:off x="301625" y="228600"/>
            <a:ext cx="8534400" cy="968375"/>
          </a:xfrm>
        </p:spPr>
        <p:txBody>
          <a:bodyPr/>
          <a:lstStyle/>
          <a:p>
            <a:pPr algn="ctr" eaLnBrk="1" hangingPunct="1"/>
            <a:r>
              <a:rPr lang="he-IL" sz="3600" b="1" smtClean="0">
                <a:solidFill>
                  <a:srgbClr val="FF0000"/>
                </a:solidFill>
              </a:rPr>
              <a:t>כמות החומר – מסה – m</a:t>
            </a:r>
            <a:br>
              <a:rPr lang="he-IL" sz="3600" b="1" smtClean="0">
                <a:solidFill>
                  <a:srgbClr val="FF0000"/>
                </a:solidFill>
              </a:rPr>
            </a:br>
            <a:r>
              <a:rPr lang="he-IL" sz="3600" b="1" smtClean="0">
                <a:solidFill>
                  <a:srgbClr val="FF0000"/>
                </a:solidFill>
              </a:rPr>
              <a:t>  </a:t>
            </a:r>
            <a:r>
              <a:rPr lang="en-US" sz="3600" b="1" smtClean="0">
                <a:solidFill>
                  <a:srgbClr val="FF0000"/>
                </a:solidFill>
              </a:rPr>
              <a:t>Mass</a:t>
            </a:r>
            <a:r>
              <a:rPr lang="he-IL" sz="3600" b="1" smtClean="0">
                <a:solidFill>
                  <a:srgbClr val="FF0000"/>
                </a:solidFill>
              </a:rPr>
              <a:t>. </a:t>
            </a:r>
            <a:endParaRPr lang="he-IL" sz="3600" smtClean="0">
              <a:solidFill>
                <a:srgbClr val="FF0000"/>
              </a:solidFill>
            </a:endParaRPr>
          </a:p>
        </p:txBody>
      </p:sp>
      <p:sp>
        <p:nvSpPr>
          <p:cNvPr id="36867" name="מציין מיקום תוכן 2"/>
          <p:cNvSpPr>
            <a:spLocks noGrp="1"/>
          </p:cNvSpPr>
          <p:nvPr>
            <p:ph sz="quarter" idx="1"/>
          </p:nvPr>
        </p:nvSpPr>
        <p:spPr>
          <a:xfrm>
            <a:off x="301625" y="1527175"/>
            <a:ext cx="8504238" cy="4572000"/>
          </a:xfrm>
        </p:spPr>
        <p:txBody>
          <a:bodyPr/>
          <a:lstStyle/>
          <a:p>
            <a:pPr eaLnBrk="1" hangingPunct="1">
              <a:defRPr/>
            </a:pPr>
            <a:r>
              <a:rPr lang="he-IL" b="1" dirty="0" smtClean="0">
                <a:solidFill>
                  <a:schemeClr val="accent1">
                    <a:lumMod val="50000"/>
                  </a:schemeClr>
                </a:solidFill>
                <a:cs typeface="+mj-cs"/>
              </a:rPr>
              <a:t>ככל שיש יותר מסה יש להשקיע יותר אנרגית חום.</a:t>
            </a:r>
          </a:p>
          <a:p>
            <a:pPr eaLnBrk="1" hangingPunct="1">
              <a:defRPr/>
            </a:pPr>
            <a:r>
              <a:rPr lang="he-IL" b="1" dirty="0" smtClean="0">
                <a:solidFill>
                  <a:schemeClr val="accent1">
                    <a:lumMod val="50000"/>
                  </a:schemeClr>
                </a:solidFill>
                <a:cs typeface="+mj-cs"/>
              </a:rPr>
              <a:t>יש יחס ישר בין מסת הגוף לבין כמות אנרגית החום שמספקים  לו. </a:t>
            </a:r>
          </a:p>
          <a:p>
            <a:pPr eaLnBrk="1" hangingPunct="1">
              <a:defRPr/>
            </a:pPr>
            <a:r>
              <a:rPr lang="he-IL" b="1" dirty="0" smtClean="0">
                <a:solidFill>
                  <a:schemeClr val="accent1">
                    <a:lumMod val="50000"/>
                  </a:schemeClr>
                </a:solidFill>
                <a:cs typeface="+mj-cs"/>
              </a:rPr>
              <a:t>היחידות : קילוגרם.</a:t>
            </a:r>
          </a:p>
          <a:p>
            <a:pPr eaLnBrk="1" hangingPunct="1">
              <a:defRPr/>
            </a:pPr>
            <a:r>
              <a:rPr lang="en-US" b="1" dirty="0" smtClean="0">
                <a:solidFill>
                  <a:schemeClr val="accent1">
                    <a:lumMod val="50000"/>
                  </a:schemeClr>
                </a:solidFill>
                <a:cs typeface="+mj-cs"/>
                <a:sym typeface="Symbol" pitchFamily="18" charset="2"/>
              </a:rPr>
              <a:t>E</a:t>
            </a:r>
            <a:r>
              <a:rPr lang="en-US" sz="2000" b="1" dirty="0" smtClean="0">
                <a:solidFill>
                  <a:schemeClr val="accent1">
                    <a:lumMod val="50000"/>
                  </a:schemeClr>
                </a:solidFill>
                <a:cs typeface="+mj-cs"/>
                <a:sym typeface="Symbol" pitchFamily="18" charset="2"/>
              </a:rPr>
              <a:t>Q</a:t>
            </a:r>
            <a:r>
              <a:rPr lang="en-US" b="1" dirty="0" smtClean="0">
                <a:solidFill>
                  <a:schemeClr val="accent1">
                    <a:lumMod val="50000"/>
                  </a:schemeClr>
                </a:solidFill>
                <a:cs typeface="+mj-cs"/>
                <a:sym typeface="Symbol" pitchFamily="18" charset="2"/>
              </a:rPr>
              <a:t></a:t>
            </a:r>
            <a:r>
              <a:rPr lang="en-US" b="1" dirty="0" smtClean="0">
                <a:solidFill>
                  <a:schemeClr val="accent3">
                    <a:lumMod val="75000"/>
                  </a:schemeClr>
                </a:solidFill>
                <a:cs typeface="+mj-cs"/>
              </a:rPr>
              <a:t> </a:t>
            </a:r>
            <a:r>
              <a:rPr lang="en-US" b="1" dirty="0" smtClean="0">
                <a:solidFill>
                  <a:schemeClr val="accent1">
                    <a:lumMod val="50000"/>
                  </a:schemeClr>
                </a:solidFill>
                <a:cs typeface="+mj-cs"/>
              </a:rPr>
              <a:t>m  </a:t>
            </a:r>
            <a:r>
              <a:rPr lang="he-IL" b="1" dirty="0" smtClean="0">
                <a:solidFill>
                  <a:schemeClr val="accent1">
                    <a:lumMod val="50000"/>
                  </a:schemeClr>
                </a:solidFill>
                <a:cs typeface="+mj-cs"/>
              </a:rPr>
              <a:t>   </a:t>
            </a:r>
            <a:endParaRPr lang="en-US" b="1" dirty="0" smtClean="0">
              <a:solidFill>
                <a:schemeClr val="accent1">
                  <a:lumMod val="50000"/>
                </a:schemeClr>
              </a:solidFill>
              <a:cs typeface="+mj-cs"/>
            </a:endParaRPr>
          </a:p>
        </p:txBody>
      </p:sp>
      <p:sp>
        <p:nvSpPr>
          <p:cNvPr id="17412" name="מציין מיקום של כותרת תחתונה 1"/>
          <p:cNvSpPr>
            <a:spLocks noGrp="1"/>
          </p:cNvSpPr>
          <p:nvPr>
            <p:ph type="ftr" sz="quarter" idx="11"/>
          </p:nvPr>
        </p:nvSpPr>
        <p:spPr>
          <a:xfrm>
            <a:off x="304800" y="6410325"/>
            <a:ext cx="4267200" cy="36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mtClean="0"/>
              <a:t>עריכה: ענת וייס, חט"ב זאב, הרצליה. מדריכת תקשוב: קליה שמיר.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68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260350"/>
            <a:ext cx="8229600" cy="1143000"/>
          </a:xfrm>
        </p:spPr>
        <p:txBody>
          <a:bodyPr/>
          <a:lstStyle/>
          <a:p>
            <a:pPr eaLnBrk="1" hangingPunct="1"/>
            <a:r>
              <a:rPr lang="he-IL" sz="3200" b="1" u="sng" smtClean="0">
                <a:solidFill>
                  <a:srgbClr val="FF0000"/>
                </a:solidFill>
              </a:rPr>
              <a:t>כיצד נחשב את כמות האנרגיה הדרושה להיתוך? </a:t>
            </a:r>
            <a:endParaRPr lang="en-US" sz="3200" b="1" u="sng" smtClean="0">
              <a:solidFill>
                <a:srgbClr val="FF0000"/>
              </a:solidFill>
            </a:endParaRPr>
          </a:p>
        </p:txBody>
      </p:sp>
      <p:sp>
        <p:nvSpPr>
          <p:cNvPr id="15363" name="Rectangle 16"/>
          <p:cNvSpPr>
            <a:spLocks noGrp="1" noChangeArrowheads="1"/>
          </p:cNvSpPr>
          <p:nvPr>
            <p:ph type="body" idx="1"/>
          </p:nvPr>
        </p:nvSpPr>
        <p:spPr/>
        <p:txBody>
          <a:bodyPr/>
          <a:lstStyle/>
          <a:p>
            <a:pPr algn="ctr" eaLnBrk="1" hangingPunct="1">
              <a:buFont typeface="Wingdings" pitchFamily="2" charset="2"/>
              <a:buNone/>
              <a:defRPr/>
            </a:pPr>
            <a:endParaRPr lang="he-IL" sz="1600" b="1" dirty="0" smtClean="0"/>
          </a:p>
          <a:p>
            <a:pPr algn="ctr" eaLnBrk="1" hangingPunct="1">
              <a:buFont typeface="Wingdings" pitchFamily="2" charset="2"/>
              <a:buNone/>
              <a:defRPr/>
            </a:pPr>
            <a:endParaRPr lang="he-IL" sz="1600" b="1" dirty="0" smtClean="0"/>
          </a:p>
          <a:p>
            <a:pPr algn="ctr" eaLnBrk="1" hangingPunct="1">
              <a:buFont typeface="Wingdings" pitchFamily="2" charset="2"/>
              <a:buNone/>
              <a:defRPr/>
            </a:pPr>
            <a:endParaRPr lang="he-IL" sz="1800" b="1" dirty="0" smtClean="0"/>
          </a:p>
          <a:p>
            <a:pPr algn="ctr" eaLnBrk="1" hangingPunct="1">
              <a:buFont typeface="Wingdings" pitchFamily="2" charset="2"/>
              <a:buNone/>
              <a:defRPr/>
            </a:pPr>
            <a:r>
              <a:rPr lang="he-IL" sz="4400" b="1" dirty="0" smtClean="0">
                <a:solidFill>
                  <a:schemeClr val="accent1">
                    <a:lumMod val="50000"/>
                  </a:schemeClr>
                </a:solidFill>
              </a:rPr>
              <a:t>אנרגיית החום הדרושה להיתוך= מסה (בק"ג) </a:t>
            </a:r>
            <a:r>
              <a:rPr lang="en-US" sz="4400" b="1" dirty="0" smtClean="0">
                <a:solidFill>
                  <a:schemeClr val="accent1">
                    <a:lumMod val="50000"/>
                  </a:schemeClr>
                </a:solidFill>
              </a:rPr>
              <a:t>x</a:t>
            </a:r>
            <a:r>
              <a:rPr lang="he-IL" sz="4400" b="1" dirty="0" smtClean="0">
                <a:solidFill>
                  <a:schemeClr val="accent1">
                    <a:lumMod val="50000"/>
                  </a:schemeClr>
                </a:solidFill>
              </a:rPr>
              <a:t> החום הכמוס של ההיתוך</a:t>
            </a:r>
            <a:endParaRPr lang="en-US" sz="4400" b="1"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625" y="228600"/>
            <a:ext cx="8534400" cy="1039813"/>
          </a:xfrm>
        </p:spPr>
        <p:txBody>
          <a:bodyPr rtlCol="1">
            <a:normAutofit fontScale="90000"/>
          </a:bodyPr>
          <a:lstStyle/>
          <a:p>
            <a:pPr algn="ctr" eaLnBrk="1" fontAlgn="auto" hangingPunct="1">
              <a:spcAft>
                <a:spcPts val="0"/>
              </a:spcAft>
              <a:defRPr/>
            </a:pPr>
            <a:r>
              <a:rPr lang="he-IL" b="1" dirty="0" smtClean="0">
                <a:solidFill>
                  <a:srgbClr val="FF0000"/>
                </a:solidFill>
              </a:rPr>
              <a:t>נוסחה לחישוב כמות אנרגית חום הגורמת לשינוי מצב הצבירה</a:t>
            </a:r>
            <a:endParaRPr lang="he-IL" dirty="0" smtClean="0">
              <a:solidFill>
                <a:srgbClr val="FF0000"/>
              </a:solidFill>
            </a:endParaRPr>
          </a:p>
        </p:txBody>
      </p:sp>
      <p:sp>
        <p:nvSpPr>
          <p:cNvPr id="5" name="מציין מיקום תוכן 4"/>
          <p:cNvSpPr>
            <a:spLocks noGrp="1"/>
          </p:cNvSpPr>
          <p:nvPr>
            <p:ph sz="quarter" idx="1"/>
          </p:nvPr>
        </p:nvSpPr>
        <p:spPr>
          <a:xfrm>
            <a:off x="301625" y="1527175"/>
            <a:ext cx="8504238" cy="4572000"/>
          </a:xfrm>
        </p:spPr>
        <p:txBody>
          <a:bodyPr rtlCol="1">
            <a:normAutofit/>
          </a:bodyPr>
          <a:lstStyle/>
          <a:p>
            <a:pPr marL="0" indent="0" algn="ctr" rtl="0" eaLnBrk="1" fontAlgn="auto" hangingPunct="1">
              <a:spcAft>
                <a:spcPts val="0"/>
              </a:spcAft>
              <a:buFont typeface="Arial" pitchFamily="34" charset="0"/>
              <a:buNone/>
              <a:defRPr/>
            </a:pPr>
            <a:endParaRPr lang="en-US" b="1" dirty="0" smtClean="0">
              <a:solidFill>
                <a:schemeClr val="accent3">
                  <a:lumMod val="75000"/>
                </a:schemeClr>
              </a:solidFill>
              <a:cs typeface="+mj-cs"/>
            </a:endParaRPr>
          </a:p>
          <a:p>
            <a:pPr marL="0" indent="0" algn="ctr" rtl="0" eaLnBrk="1" fontAlgn="auto" hangingPunct="1">
              <a:spcAft>
                <a:spcPts val="0"/>
              </a:spcAft>
              <a:buFont typeface="Arial" pitchFamily="34" charset="0"/>
              <a:buNone/>
              <a:defRPr/>
            </a:pPr>
            <a:r>
              <a:rPr lang="en-US" sz="5400" b="1" dirty="0" smtClean="0">
                <a:cs typeface="+mj-cs"/>
              </a:rPr>
              <a:t>E</a:t>
            </a:r>
            <a:r>
              <a:rPr lang="en-US" b="1" dirty="0" smtClean="0">
                <a:cs typeface="+mj-cs"/>
              </a:rPr>
              <a:t>Q</a:t>
            </a:r>
            <a:r>
              <a:rPr lang="en-US" sz="5400" b="1" dirty="0" smtClean="0">
                <a:cs typeface="+mj-cs"/>
              </a:rPr>
              <a:t>= m x </a:t>
            </a:r>
            <a:r>
              <a:rPr lang="he-IL" sz="5400" b="1" dirty="0" smtClean="0">
                <a:cs typeface="+mj-cs"/>
              </a:rPr>
              <a:t>חום כמוס</a:t>
            </a:r>
            <a:endParaRPr lang="en-US" sz="5400" b="1" dirty="0" smtClean="0">
              <a:cs typeface="+mj-cs"/>
            </a:endParaRPr>
          </a:p>
          <a:p>
            <a:pPr marL="0" indent="0" rtl="0" eaLnBrk="1" fontAlgn="auto" hangingPunct="1">
              <a:spcAft>
                <a:spcPts val="0"/>
              </a:spcAft>
              <a:buFont typeface="Arial" pitchFamily="34" charset="0"/>
              <a:buNone/>
              <a:defRPr/>
            </a:pPr>
            <a:r>
              <a:rPr lang="he-IL" b="1" dirty="0" smtClean="0">
                <a:cs typeface="+mj-cs"/>
              </a:rPr>
              <a:t>מקרא :</a:t>
            </a:r>
          </a:p>
          <a:p>
            <a:pPr marL="274320" indent="-274320" eaLnBrk="1" fontAlgn="auto" hangingPunct="1">
              <a:spcAft>
                <a:spcPts val="0"/>
              </a:spcAft>
              <a:buFont typeface="Wingdings 2"/>
              <a:buChar char=""/>
              <a:defRPr/>
            </a:pPr>
            <a:r>
              <a:rPr lang="he-IL" b="1" dirty="0" smtClean="0">
                <a:cs typeface="+mj-cs"/>
              </a:rPr>
              <a:t>m - מסה</a:t>
            </a:r>
          </a:p>
          <a:p>
            <a:pPr marL="274320" indent="-274320" eaLnBrk="1" fontAlgn="auto" hangingPunct="1">
              <a:spcAft>
                <a:spcPts val="0"/>
              </a:spcAft>
              <a:buFont typeface="Wingdings 2"/>
              <a:buChar char=""/>
              <a:defRPr/>
            </a:pPr>
            <a:r>
              <a:rPr lang="en-US" b="1" dirty="0" smtClean="0">
                <a:cs typeface="+mj-cs"/>
              </a:rPr>
              <a:t>E</a:t>
            </a:r>
            <a:r>
              <a:rPr lang="en-US" sz="2000" b="1" dirty="0" smtClean="0">
                <a:cs typeface="+mj-cs"/>
              </a:rPr>
              <a:t>Q</a:t>
            </a:r>
            <a:r>
              <a:rPr lang="he-IL" b="1" dirty="0" smtClean="0">
                <a:cs typeface="+mj-cs"/>
              </a:rPr>
              <a:t>- אנרגית חום</a:t>
            </a:r>
            <a:r>
              <a:rPr lang="he-IL" b="1" dirty="0" smtClean="0">
                <a:solidFill>
                  <a:schemeClr val="accent3">
                    <a:lumMod val="75000"/>
                  </a:schemeClr>
                </a:solidFill>
                <a:cs typeface="+mj-cs"/>
              </a:rPr>
              <a:t>.</a:t>
            </a:r>
          </a:p>
        </p:txBody>
      </p:sp>
      <p:sp>
        <p:nvSpPr>
          <p:cNvPr id="19460" name="מציין מיקום של כותרת תחתונה 2"/>
          <p:cNvSpPr>
            <a:spLocks noGrp="1"/>
          </p:cNvSpPr>
          <p:nvPr>
            <p:ph type="ftr" sz="quarter" idx="11"/>
          </p:nvPr>
        </p:nvSpPr>
        <p:spPr>
          <a:xfrm>
            <a:off x="304800" y="6410325"/>
            <a:ext cx="4195763" cy="36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mtClean="0"/>
              <a:t>עריכה: ענת וייס, חט"ב זאב, הרצליה. מדריכת תקשוב: קליה שמיר.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2"/>
          <p:cNvSpPr>
            <a:spLocks noGrp="1" noChangeArrowheads="1"/>
          </p:cNvSpPr>
          <p:nvPr>
            <p:ph type="title"/>
          </p:nvPr>
        </p:nvSpPr>
        <p:spPr/>
        <p:txBody>
          <a:bodyPr/>
          <a:lstStyle/>
          <a:p>
            <a:pPr algn="ctr" eaLnBrk="1" hangingPunct="1">
              <a:defRPr/>
            </a:pPr>
            <a:r>
              <a:rPr lang="he-IL" b="1" u="sng" dirty="0" smtClean="0">
                <a:solidFill>
                  <a:schemeClr val="accent1">
                    <a:lumMod val="50000"/>
                  </a:schemeClr>
                </a:solidFill>
              </a:rPr>
              <a:t>טבלת חום היתוך עבור מים ועופרת </a:t>
            </a:r>
            <a:endParaRPr lang="en-US" b="1" u="sng" dirty="0" smtClean="0">
              <a:solidFill>
                <a:schemeClr val="accent1">
                  <a:lumMod val="50000"/>
                </a:schemeClr>
              </a:solidFill>
            </a:endParaRPr>
          </a:p>
        </p:txBody>
      </p:sp>
      <p:graphicFrame>
        <p:nvGraphicFramePr>
          <p:cNvPr id="5185" name="Group 65"/>
          <p:cNvGraphicFramePr>
            <a:graphicFrameLocks noGrp="1"/>
          </p:cNvGraphicFramePr>
          <p:nvPr>
            <p:ph idx="1"/>
          </p:nvPr>
        </p:nvGraphicFramePr>
        <p:xfrm>
          <a:off x="539750" y="1628775"/>
          <a:ext cx="8229600" cy="4164013"/>
        </p:xfrm>
        <a:graphic>
          <a:graphicData uri="http://schemas.openxmlformats.org/drawingml/2006/table">
            <a:tbl>
              <a:tblPr rtl="1"/>
              <a:tblGrid>
                <a:gridCol w="3275012"/>
                <a:gridCol w="2582863"/>
                <a:gridCol w="2371725"/>
              </a:tblGrid>
              <a:tr h="118863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3600" b="1"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חומר</a:t>
                      </a:r>
                      <a:endParaRPr kumimoji="0" lang="he-IL" sz="36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3600" b="1"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rPr>
                        <a:t>חום היתוך (ג'ול לק"ג)</a:t>
                      </a:r>
                      <a:endParaRPr kumimoji="0" lang="he-IL" sz="3600" b="0" i="0" u="none" strike="noStrike" cap="none" normalizeH="0" baseline="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3600" b="1"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rPr>
                        <a:t>טמפ' היתוך</a:t>
                      </a:r>
                      <a:endParaRPr kumimoji="0" lang="he-IL" sz="3600" b="0" i="0" u="none" strike="noStrike" cap="none" normalizeH="0" baseline="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3722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he-IL"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מים</a:t>
                      </a:r>
                      <a:endParaRPr kumimoji="0" lang="he-IL" sz="36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rPr>
                        <a:t>333,000</a:t>
                      </a:r>
                    </a:p>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endParaRPr>
                    </a:p>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rPr>
                        <a:t>0</a:t>
                      </a:r>
                      <a:r>
                        <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sym typeface="Symbol" pitchFamily="18" charset="2"/>
                        </a:rPr>
                        <a:t></a:t>
                      </a:r>
                      <a:r>
                        <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rPr>
                        <a:t>c</a:t>
                      </a:r>
                      <a:endParaRPr kumimoji="0" lang="en-US" sz="3600" b="0" i="0" u="none" strike="noStrike" cap="none" normalizeH="0" baseline="0" smtClean="0">
                        <a:ln>
                          <a:noFill/>
                        </a:ln>
                        <a:solidFill>
                          <a:schemeClr val="tx1"/>
                        </a:solidFill>
                        <a:effectLst/>
                        <a:latin typeface="Times New Roman" pitchFamily="18" charset="0"/>
                        <a:ea typeface="Times New Roman" pitchFamily="18" charset="0"/>
                        <a:cs typeface="David" pitchFamily="34" charset="-79"/>
                        <a:sym typeface="Symbol" pitchFamily="18" charset="2"/>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156">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he-IL"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עופרת</a:t>
                      </a:r>
                      <a:endParaRPr kumimoji="0" lang="he-IL" sz="36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23,200</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David" pitchFamily="34" charset="-79"/>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327.5</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rPr>
                        <a:t>c</a:t>
                      </a:r>
                      <a:endPar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David" pitchFamily="34" charset="-79"/>
                        <a:sym typeface="Symbol" pitchFamily="18" charset="2"/>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DC2A"/>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he-IL" b="1" u="sng" dirty="0" smtClean="0">
                <a:solidFill>
                  <a:schemeClr val="accent1">
                    <a:lumMod val="50000"/>
                  </a:schemeClr>
                </a:solidFill>
              </a:rPr>
              <a:t>תרגול</a:t>
            </a:r>
            <a:endParaRPr lang="en-US" b="1" u="sng" dirty="0" smtClean="0">
              <a:solidFill>
                <a:schemeClr val="accent1">
                  <a:lumMod val="50000"/>
                </a:schemeClr>
              </a:solidFill>
            </a:endParaRPr>
          </a:p>
        </p:txBody>
      </p:sp>
      <p:sp>
        <p:nvSpPr>
          <p:cNvPr id="17411" name="Rectangle 3"/>
          <p:cNvSpPr>
            <a:spLocks noGrp="1" noChangeArrowheads="1"/>
          </p:cNvSpPr>
          <p:nvPr>
            <p:ph type="body" idx="1"/>
          </p:nvPr>
        </p:nvSpPr>
        <p:spPr/>
        <p:txBody>
          <a:bodyPr/>
          <a:lstStyle/>
          <a:p>
            <a:pPr eaLnBrk="1" hangingPunct="1">
              <a:buFont typeface="Wingdings" pitchFamily="2" charset="2"/>
              <a:buNone/>
              <a:defRPr/>
            </a:pPr>
            <a:r>
              <a:rPr lang="he-IL" dirty="0" smtClean="0">
                <a:solidFill>
                  <a:schemeClr val="accent1">
                    <a:lumMod val="50000"/>
                  </a:schemeClr>
                </a:solidFill>
              </a:rPr>
              <a:t>החום הכמוס של היתוך מים הוא 333,000 ג'אול לקילוגרם.</a:t>
            </a:r>
          </a:p>
          <a:p>
            <a:pPr eaLnBrk="1" hangingPunct="1">
              <a:buFont typeface="Wingdings" pitchFamily="2" charset="2"/>
              <a:buNone/>
              <a:defRPr/>
            </a:pPr>
            <a:r>
              <a:rPr lang="he-IL" dirty="0" smtClean="0">
                <a:solidFill>
                  <a:schemeClr val="accent1">
                    <a:lumMod val="50000"/>
                  </a:schemeClr>
                </a:solidFill>
              </a:rPr>
              <a:t>מהי כמות אנרגיית החום שיש לספק ל2 ק"ג קרח ב0 מעלות כדי שישתנו ל2 ק"ג מים ב- 0 מעלות?</a:t>
            </a:r>
          </a:p>
          <a:p>
            <a:pPr eaLnBrk="1" hangingPunct="1">
              <a:buFont typeface="Wingdings" pitchFamily="2" charset="2"/>
              <a:buNone/>
              <a:defRPr/>
            </a:pPr>
            <a:r>
              <a:rPr lang="he-IL" u="sng" dirty="0" smtClean="0">
                <a:solidFill>
                  <a:schemeClr val="accent1">
                    <a:lumMod val="50000"/>
                  </a:schemeClr>
                </a:solidFill>
              </a:rPr>
              <a:t>תשובה:</a:t>
            </a:r>
          </a:p>
          <a:p>
            <a:pPr eaLnBrk="1" hangingPunct="1">
              <a:buFont typeface="Wingdings" pitchFamily="2" charset="2"/>
              <a:buNone/>
              <a:defRPr/>
            </a:pPr>
            <a:r>
              <a:rPr lang="he-IL" dirty="0" smtClean="0">
                <a:solidFill>
                  <a:schemeClr val="accent1">
                    <a:lumMod val="50000"/>
                  </a:schemeClr>
                </a:solidFill>
              </a:rPr>
              <a:t> ג'אול 666,000 = 2*333,000</a:t>
            </a:r>
            <a:endParaRPr lang="en-US" dirty="0" smtClean="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 calcmode="lin" valueType="num">
                                      <p:cBhvr additive="base">
                                        <p:cTn id="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anim calcmode="lin" valueType="num">
                                      <p:cBhvr additive="base">
                                        <p:cTn id="11"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כותרת 1"/>
          <p:cNvSpPr>
            <a:spLocks noGrp="1"/>
          </p:cNvSpPr>
          <p:nvPr>
            <p:ph type="title"/>
          </p:nvPr>
        </p:nvSpPr>
        <p:spPr>
          <a:xfrm>
            <a:off x="395288" y="549275"/>
            <a:ext cx="8229600" cy="1143000"/>
          </a:xfrm>
        </p:spPr>
        <p:txBody>
          <a:bodyPr/>
          <a:lstStyle/>
          <a:p>
            <a:endParaRPr lang="he-IL" smtClean="0"/>
          </a:p>
        </p:txBody>
      </p:sp>
      <p:sp>
        <p:nvSpPr>
          <p:cNvPr id="5123" name="מציין מיקום תוכן 6"/>
          <p:cNvSpPr>
            <a:spLocks noGrp="1"/>
          </p:cNvSpPr>
          <p:nvPr>
            <p:ph idx="1"/>
          </p:nvPr>
        </p:nvSpPr>
        <p:spPr/>
        <p:txBody>
          <a:bodyPr/>
          <a:lstStyle/>
          <a:p>
            <a:endParaRPr lang="he-IL" smtClean="0"/>
          </a:p>
        </p:txBody>
      </p:sp>
      <p:sp>
        <p:nvSpPr>
          <p:cNvPr id="8" name="מלבן 7"/>
          <p:cNvSpPr/>
          <p:nvPr/>
        </p:nvSpPr>
        <p:spPr>
          <a:xfrm>
            <a:off x="1691680" y="1916832"/>
            <a:ext cx="6480720" cy="3046988"/>
          </a:xfrm>
          <a:prstGeom prst="rect">
            <a:avLst/>
          </a:prstGeom>
          <a:noFill/>
        </p:spPr>
        <p:txBody>
          <a:bodyPr>
            <a:spAutoFit/>
          </a:bodyPr>
          <a:lstStyle/>
          <a:p>
            <a:pPr algn="ctr">
              <a:defRPr/>
            </a:pPr>
            <a:r>
              <a:rPr lang="he-IL" sz="9600" b="1" spc="100" dirty="0">
                <a:ln w="18000">
                  <a:solidFill>
                    <a:schemeClr val="accent1">
                      <a:satMod val="200000"/>
                      <a:tint val="72000"/>
                    </a:schemeClr>
                  </a:solidFill>
                  <a:prstDash val="solid"/>
                </a:ln>
                <a:solidFill>
                  <a:schemeClr val="accent2">
                    <a:lumMod val="50000"/>
                  </a:schemeClr>
                </a:solidFill>
                <a:effectLst>
                  <a:outerShdw blurRad="25000" dist="20000" dir="16020000" algn="tl">
                    <a:schemeClr val="accent1">
                      <a:satMod val="200000"/>
                      <a:shade val="1000"/>
                      <a:alpha val="60000"/>
                    </a:schemeClr>
                  </a:outerShdw>
                </a:effectLst>
              </a:rPr>
              <a:t>התכת קרח </a:t>
            </a:r>
            <a:br>
              <a:rPr lang="he-IL" sz="9600" b="1" spc="100" dirty="0">
                <a:ln w="18000">
                  <a:solidFill>
                    <a:schemeClr val="accent1">
                      <a:satMod val="200000"/>
                      <a:tint val="72000"/>
                    </a:schemeClr>
                  </a:solidFill>
                  <a:prstDash val="solid"/>
                </a:ln>
                <a:solidFill>
                  <a:schemeClr val="accent2">
                    <a:lumMod val="50000"/>
                  </a:schemeClr>
                </a:solidFill>
                <a:effectLst>
                  <a:outerShdw blurRad="25000" dist="20000" dir="16020000" algn="tl">
                    <a:schemeClr val="accent1">
                      <a:satMod val="200000"/>
                      <a:shade val="1000"/>
                      <a:alpha val="60000"/>
                    </a:schemeClr>
                  </a:outerShdw>
                </a:effectLst>
              </a:rPr>
            </a:br>
            <a:r>
              <a:rPr lang="he-IL" sz="9600" b="1" spc="100" dirty="0">
                <a:ln w="18000">
                  <a:solidFill>
                    <a:schemeClr val="accent1">
                      <a:satMod val="200000"/>
                      <a:tint val="72000"/>
                    </a:schemeClr>
                  </a:solidFill>
                  <a:prstDash val="solid"/>
                </a:ln>
                <a:solidFill>
                  <a:schemeClr val="accent2">
                    <a:lumMod val="50000"/>
                  </a:schemeClr>
                </a:solidFill>
                <a:effectLst>
                  <a:outerShdw blurRad="25000" dist="20000" dir="16020000" algn="tl">
                    <a:schemeClr val="accent1">
                      <a:satMod val="200000"/>
                      <a:shade val="1000"/>
                      <a:alpha val="60000"/>
                    </a:schemeClr>
                  </a:outerShdw>
                </a:effectLst>
              </a:rPr>
              <a:t>הדגמה</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מלבן 3"/>
          <p:cNvSpPr>
            <a:spLocks noChangeArrowheads="1"/>
          </p:cNvSpPr>
          <p:nvPr/>
        </p:nvSpPr>
        <p:spPr bwMode="auto">
          <a:xfrm>
            <a:off x="0" y="0"/>
            <a:ext cx="9144000"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he-IL" sz="5400"/>
              <a:t>אספקת אנרגיית חום לגוף יכול לגרום לאחד משני  שינויים:</a:t>
            </a:r>
          </a:p>
        </p:txBody>
      </p:sp>
      <p:graphicFrame>
        <p:nvGraphicFramePr>
          <p:cNvPr id="5" name="דיאגרמה 4"/>
          <p:cNvGraphicFramePr/>
          <p:nvPr/>
        </p:nvGraphicFramePr>
        <p:xfrm>
          <a:off x="467544" y="2132856"/>
          <a:ext cx="76801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2" descr="C:\Users\haim\Downloads\MC900441756.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80975" y="0"/>
            <a:ext cx="9144000" cy="6948488"/>
          </a:xfrm>
          <a:noFill/>
        </p:spPr>
      </p:pic>
      <p:sp>
        <p:nvSpPr>
          <p:cNvPr id="1028" name="מלבן 4"/>
          <p:cNvSpPr>
            <a:spLocks noChangeArrowheads="1"/>
          </p:cNvSpPr>
          <p:nvPr/>
        </p:nvSpPr>
        <p:spPr bwMode="auto">
          <a:xfrm>
            <a:off x="2286000" y="1052513"/>
            <a:ext cx="5310188"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Wingdings" pitchFamily="2" charset="2"/>
              <a:buNone/>
            </a:pPr>
            <a:r>
              <a:rPr lang="he-IL" sz="2800"/>
              <a:t> </a:t>
            </a:r>
            <a:r>
              <a:rPr lang="he-IL" sz="2800" b="1"/>
              <a:t>האם ניתן להשתמש בנוסחת  אנרגיית החום</a:t>
            </a:r>
          </a:p>
          <a:p>
            <a:pPr algn="ctr">
              <a:buFont typeface="Wingdings" pitchFamily="2" charset="2"/>
              <a:buNone/>
            </a:pPr>
            <a:endParaRPr lang="he-IL" sz="2800" b="1"/>
          </a:p>
          <a:p>
            <a:pPr algn="ctr">
              <a:buFont typeface="Wingdings" pitchFamily="2" charset="2"/>
              <a:buNone/>
            </a:pPr>
            <a:endParaRPr lang="he-IL" sz="2800" b="1"/>
          </a:p>
          <a:p>
            <a:pPr algn="ctr">
              <a:buFont typeface="Wingdings" pitchFamily="2" charset="2"/>
              <a:buNone/>
            </a:pPr>
            <a:r>
              <a:rPr lang="he-IL" sz="2800" b="1"/>
              <a:t>לחישוב אנרגיית החום המושקעת לשינוי מצב הצבירה של החומר?</a:t>
            </a:r>
          </a:p>
        </p:txBody>
      </p:sp>
      <p:graphicFrame>
        <p:nvGraphicFramePr>
          <p:cNvPr id="1026" name="Object 4"/>
          <p:cNvGraphicFramePr>
            <a:graphicFrameLocks noChangeAspect="1"/>
          </p:cNvGraphicFramePr>
          <p:nvPr/>
        </p:nvGraphicFramePr>
        <p:xfrm>
          <a:off x="3563938" y="2060575"/>
          <a:ext cx="2879725" cy="647700"/>
        </p:xfrm>
        <a:graphic>
          <a:graphicData uri="http://schemas.openxmlformats.org/presentationml/2006/ole">
            <mc:AlternateContent xmlns:mc="http://schemas.openxmlformats.org/markup-compatibility/2006">
              <mc:Choice xmlns:v="urn:schemas-microsoft-com:vml" Requires="v">
                <p:oleObj spid="_x0000_s1032" name="משוואה" r:id="rId5" imgW="4304762" imgH="876190" progId="Equation.3">
                  <p:embed/>
                </p:oleObj>
              </mc:Choice>
              <mc:Fallback>
                <p:oleObj name="משוואה" r:id="rId5" imgW="4304762" imgH="87619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938" y="2060575"/>
                        <a:ext cx="28797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0"/>
            <a:ext cx="9144000" cy="6858000"/>
          </a:xfrm>
        </p:spPr>
        <p:txBody>
          <a:bodyPr/>
          <a:lstStyle/>
          <a:p>
            <a:pPr eaLnBrk="1" hangingPunct="1">
              <a:buFont typeface="Wingdings" pitchFamily="2" charset="2"/>
              <a:buNone/>
            </a:pPr>
            <a:endParaRPr lang="he-IL" smtClean="0"/>
          </a:p>
          <a:p>
            <a:pPr eaLnBrk="1" hangingPunct="1">
              <a:buFont typeface="Wingdings" pitchFamily="2" charset="2"/>
              <a:buNone/>
            </a:pPr>
            <a:endParaRPr lang="en-US" smtClean="0"/>
          </a:p>
        </p:txBody>
      </p:sp>
      <p:grpSp>
        <p:nvGrpSpPr>
          <p:cNvPr id="2" name="קבוצה 26"/>
          <p:cNvGrpSpPr>
            <a:grpSpLocks/>
          </p:cNvGrpSpPr>
          <p:nvPr/>
        </p:nvGrpSpPr>
        <p:grpSpPr bwMode="auto">
          <a:xfrm>
            <a:off x="971550" y="4508500"/>
            <a:ext cx="7056438" cy="663575"/>
            <a:chOff x="971550" y="4508500"/>
            <a:chExt cx="7056438" cy="663575"/>
          </a:xfrm>
        </p:grpSpPr>
        <p:sp>
          <p:nvSpPr>
            <p:cNvPr id="7192" name="Line 17"/>
            <p:cNvSpPr>
              <a:spLocks noChangeShapeType="1"/>
            </p:cNvSpPr>
            <p:nvPr/>
          </p:nvSpPr>
          <p:spPr bwMode="auto">
            <a:xfrm>
              <a:off x="1692275" y="4508500"/>
              <a:ext cx="6192838" cy="0"/>
            </a:xfrm>
            <a:prstGeom prst="line">
              <a:avLst/>
            </a:prstGeom>
            <a:noFill/>
            <a:ln w="76200">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e-IL"/>
            </a:p>
          </p:txBody>
        </p:sp>
        <p:sp>
          <p:nvSpPr>
            <p:cNvPr id="7193" name="Text Box 18"/>
            <p:cNvSpPr txBox="1">
              <a:spLocks noChangeArrowheads="1"/>
            </p:cNvSpPr>
            <p:nvPr/>
          </p:nvSpPr>
          <p:spPr bwMode="auto">
            <a:xfrm>
              <a:off x="971550" y="4652963"/>
              <a:ext cx="7056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800"/>
                <a:t>שינוי מצב הצבירה בכיוון זה מלווה ב</a:t>
              </a:r>
              <a:r>
                <a:rPr lang="he-IL" sz="2800">
                  <a:solidFill>
                    <a:schemeClr val="hlink"/>
                  </a:solidFill>
                </a:rPr>
                <a:t>פליטת אנרגיה</a:t>
              </a:r>
              <a:endParaRPr lang="en-US" sz="2800">
                <a:solidFill>
                  <a:schemeClr val="hlink"/>
                </a:solidFill>
              </a:endParaRPr>
            </a:p>
          </p:txBody>
        </p:sp>
      </p:grpSp>
      <p:grpSp>
        <p:nvGrpSpPr>
          <p:cNvPr id="3" name="קבוצה 23"/>
          <p:cNvGrpSpPr>
            <a:grpSpLocks/>
          </p:cNvGrpSpPr>
          <p:nvPr/>
        </p:nvGrpSpPr>
        <p:grpSpPr bwMode="auto">
          <a:xfrm>
            <a:off x="1042988" y="908050"/>
            <a:ext cx="7056437" cy="720725"/>
            <a:chOff x="1042988" y="908050"/>
            <a:chExt cx="7056437" cy="720725"/>
          </a:xfrm>
        </p:grpSpPr>
        <p:sp>
          <p:nvSpPr>
            <p:cNvPr id="7190" name="Line 3"/>
            <p:cNvSpPr>
              <a:spLocks noChangeShapeType="1"/>
            </p:cNvSpPr>
            <p:nvPr/>
          </p:nvSpPr>
          <p:spPr bwMode="auto">
            <a:xfrm>
              <a:off x="1547813" y="1628775"/>
              <a:ext cx="6335712" cy="0"/>
            </a:xfrm>
            <a:prstGeom prst="line">
              <a:avLst/>
            </a:prstGeom>
            <a:noFill/>
            <a:ln w="762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e-IL"/>
            </a:p>
          </p:txBody>
        </p:sp>
        <p:sp>
          <p:nvSpPr>
            <p:cNvPr id="7191" name="Text Box 19"/>
            <p:cNvSpPr txBox="1">
              <a:spLocks noChangeArrowheads="1"/>
            </p:cNvSpPr>
            <p:nvPr/>
          </p:nvSpPr>
          <p:spPr bwMode="auto">
            <a:xfrm>
              <a:off x="1042988" y="908050"/>
              <a:ext cx="7056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800"/>
                <a:t>שינוי מצב הצבירה בכיוון זה מלווה ב</a:t>
              </a:r>
              <a:r>
                <a:rPr lang="he-IL" sz="2800">
                  <a:solidFill>
                    <a:srgbClr val="FF0066"/>
                  </a:solidFill>
                </a:rPr>
                <a:t>קליטת</a:t>
              </a:r>
              <a:r>
                <a:rPr lang="he-IL" sz="2800"/>
                <a:t> </a:t>
              </a:r>
              <a:r>
                <a:rPr lang="he-IL" sz="2800">
                  <a:solidFill>
                    <a:srgbClr val="FF0066"/>
                  </a:solidFill>
                </a:rPr>
                <a:t>אנרגיה</a:t>
              </a:r>
              <a:endParaRPr lang="en-US" sz="2800">
                <a:solidFill>
                  <a:srgbClr val="FF0066"/>
                </a:solidFill>
              </a:endParaRPr>
            </a:p>
          </p:txBody>
        </p:sp>
      </p:grpSp>
      <p:sp>
        <p:nvSpPr>
          <p:cNvPr id="8199" name="Cloud"/>
          <p:cNvSpPr>
            <a:spLocks noChangeAspect="1" noEditPoints="1" noChangeArrowheads="1"/>
          </p:cNvSpPr>
          <p:nvPr/>
        </p:nvSpPr>
        <p:spPr bwMode="auto">
          <a:xfrm>
            <a:off x="7019925" y="2133600"/>
            <a:ext cx="2089150" cy="1727200"/>
          </a:xfrm>
          <a:custGeom>
            <a:avLst/>
            <a:gdLst>
              <a:gd name="T0" fmla="*/ 6480 w 21600"/>
              <a:gd name="T1" fmla="*/ 863600 h 21600"/>
              <a:gd name="T2" fmla="*/ 1044575 w 21600"/>
              <a:gd name="T3" fmla="*/ 1725361 h 21600"/>
              <a:gd name="T4" fmla="*/ 2087409 w 21600"/>
              <a:gd name="T5" fmla="*/ 863600 h 21600"/>
              <a:gd name="T6" fmla="*/ 1044575 w 21600"/>
              <a:gd name="T7" fmla="*/ 98754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he-IL" dirty="0"/>
          </a:p>
          <a:p>
            <a:pPr>
              <a:defRPr/>
            </a:pPr>
            <a:r>
              <a:rPr lang="he-IL" dirty="0"/>
              <a:t>      </a:t>
            </a:r>
            <a:r>
              <a:rPr lang="he-IL" sz="4000" dirty="0"/>
              <a:t>גז</a:t>
            </a:r>
            <a:endParaRPr lang="en-US" sz="4000" dirty="0"/>
          </a:p>
        </p:txBody>
      </p:sp>
      <p:sp>
        <p:nvSpPr>
          <p:cNvPr id="8200" name="desk1"/>
          <p:cNvSpPr>
            <a:spLocks noEditPoints="1" noChangeArrowheads="1"/>
          </p:cNvSpPr>
          <p:nvPr/>
        </p:nvSpPr>
        <p:spPr bwMode="auto">
          <a:xfrm>
            <a:off x="179388" y="2420938"/>
            <a:ext cx="1809750" cy="1295400"/>
          </a:xfrm>
          <a:custGeom>
            <a:avLst/>
            <a:gdLst>
              <a:gd name="T0" fmla="*/ 0 w 21600"/>
              <a:gd name="T1" fmla="*/ 0 h 21600"/>
              <a:gd name="T2" fmla="*/ 1809750 w 21600"/>
              <a:gd name="T3" fmla="*/ 0 h 21600"/>
              <a:gd name="T4" fmla="*/ 1809750 w 21600"/>
              <a:gd name="T5" fmla="*/ 904875 h 21600"/>
              <a:gd name="T6" fmla="*/ 0 w 21600"/>
              <a:gd name="T7" fmla="*/ 904875 h 21600"/>
              <a:gd name="T8" fmla="*/ 904875 w 21600"/>
              <a:gd name="T9" fmla="*/ 0 h 21600"/>
              <a:gd name="T10" fmla="*/ 1809750 w 21600"/>
              <a:gd name="T11" fmla="*/ 452438 h 21600"/>
              <a:gd name="T12" fmla="*/ 904875 w 21600"/>
              <a:gd name="T13" fmla="*/ 904875 h 21600"/>
              <a:gd name="T14" fmla="*/ 0 w 21600"/>
              <a:gd name="T15" fmla="*/ 452438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lstStyle/>
          <a:p>
            <a:pPr>
              <a:defRPr/>
            </a:pPr>
            <a:r>
              <a:rPr lang="he-IL" sz="4000" dirty="0"/>
              <a:t>מוצק</a:t>
            </a:r>
          </a:p>
          <a:p>
            <a:pPr>
              <a:defRPr/>
            </a:pPr>
            <a:endParaRPr lang="en-US" sz="3600" dirty="0"/>
          </a:p>
        </p:txBody>
      </p:sp>
      <p:pic>
        <p:nvPicPr>
          <p:cNvPr id="7175"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276475"/>
            <a:ext cx="20161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23"/>
          <p:cNvSpPr txBox="1">
            <a:spLocks noChangeArrowheads="1"/>
          </p:cNvSpPr>
          <p:nvPr/>
        </p:nvSpPr>
        <p:spPr bwMode="auto">
          <a:xfrm>
            <a:off x="3995738" y="2852738"/>
            <a:ext cx="9366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4000"/>
              <a:t>נוזל</a:t>
            </a:r>
          </a:p>
          <a:p>
            <a:pPr eaLnBrk="1" hangingPunct="1">
              <a:spcBef>
                <a:spcPct val="50000"/>
              </a:spcBef>
            </a:pPr>
            <a:endParaRPr lang="en-US"/>
          </a:p>
        </p:txBody>
      </p:sp>
      <p:grpSp>
        <p:nvGrpSpPr>
          <p:cNvPr id="7177" name="קבוצה 19"/>
          <p:cNvGrpSpPr>
            <a:grpSpLocks/>
          </p:cNvGrpSpPr>
          <p:nvPr/>
        </p:nvGrpSpPr>
        <p:grpSpPr bwMode="auto">
          <a:xfrm>
            <a:off x="1979613" y="2492375"/>
            <a:ext cx="1439862" cy="1133475"/>
            <a:chOff x="1979613" y="2492375"/>
            <a:chExt cx="1439862" cy="1133475"/>
          </a:xfrm>
        </p:grpSpPr>
        <p:sp>
          <p:nvSpPr>
            <p:cNvPr id="7186" name="Line 24"/>
            <p:cNvSpPr>
              <a:spLocks noChangeShapeType="1"/>
            </p:cNvSpPr>
            <p:nvPr/>
          </p:nvSpPr>
          <p:spPr bwMode="auto">
            <a:xfrm>
              <a:off x="2124075" y="2924175"/>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7187" name="Line 25"/>
            <p:cNvSpPr>
              <a:spLocks noChangeShapeType="1"/>
            </p:cNvSpPr>
            <p:nvPr/>
          </p:nvSpPr>
          <p:spPr bwMode="auto">
            <a:xfrm flipH="1">
              <a:off x="2124075" y="3284538"/>
              <a:ext cx="12239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7188" name="Text Box 26"/>
            <p:cNvSpPr txBox="1">
              <a:spLocks noChangeArrowheads="1"/>
            </p:cNvSpPr>
            <p:nvPr/>
          </p:nvSpPr>
          <p:spPr bwMode="auto">
            <a:xfrm>
              <a:off x="1979613" y="2492375"/>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התכה</a:t>
              </a:r>
              <a:endParaRPr lang="en-US" sz="2100"/>
            </a:p>
          </p:txBody>
        </p:sp>
        <p:sp>
          <p:nvSpPr>
            <p:cNvPr id="7189" name="Text Box 27"/>
            <p:cNvSpPr txBox="1">
              <a:spLocks noChangeArrowheads="1"/>
            </p:cNvSpPr>
            <p:nvPr/>
          </p:nvSpPr>
          <p:spPr bwMode="auto">
            <a:xfrm>
              <a:off x="2051050" y="3213100"/>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קיפאון</a:t>
              </a:r>
              <a:endParaRPr lang="en-US" sz="2100"/>
            </a:p>
          </p:txBody>
        </p:sp>
      </p:grpSp>
      <p:grpSp>
        <p:nvGrpSpPr>
          <p:cNvPr id="7178" name="קבוצה 20"/>
          <p:cNvGrpSpPr>
            <a:grpSpLocks/>
          </p:cNvGrpSpPr>
          <p:nvPr/>
        </p:nvGrpSpPr>
        <p:grpSpPr bwMode="auto">
          <a:xfrm>
            <a:off x="5508625" y="2492375"/>
            <a:ext cx="1439863" cy="1133475"/>
            <a:chOff x="5508625" y="2492375"/>
            <a:chExt cx="1439863" cy="1133475"/>
          </a:xfrm>
        </p:grpSpPr>
        <p:sp>
          <p:nvSpPr>
            <p:cNvPr id="7182" name="Line 28"/>
            <p:cNvSpPr>
              <a:spLocks noChangeShapeType="1"/>
            </p:cNvSpPr>
            <p:nvPr/>
          </p:nvSpPr>
          <p:spPr bwMode="auto">
            <a:xfrm>
              <a:off x="5580063" y="28527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7183" name="Line 29"/>
            <p:cNvSpPr>
              <a:spLocks noChangeShapeType="1"/>
            </p:cNvSpPr>
            <p:nvPr/>
          </p:nvSpPr>
          <p:spPr bwMode="auto">
            <a:xfrm flipH="1">
              <a:off x="5508625" y="3284538"/>
              <a:ext cx="13668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7184" name="Text Box 30"/>
            <p:cNvSpPr txBox="1">
              <a:spLocks noChangeArrowheads="1"/>
            </p:cNvSpPr>
            <p:nvPr/>
          </p:nvSpPr>
          <p:spPr bwMode="auto">
            <a:xfrm>
              <a:off x="5580063" y="2492375"/>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רתיחה</a:t>
              </a:r>
              <a:endParaRPr lang="en-US" sz="2100"/>
            </a:p>
          </p:txBody>
        </p:sp>
        <p:sp>
          <p:nvSpPr>
            <p:cNvPr id="7185" name="Text Box 31"/>
            <p:cNvSpPr txBox="1">
              <a:spLocks noChangeArrowheads="1"/>
            </p:cNvSpPr>
            <p:nvPr/>
          </p:nvSpPr>
          <p:spPr bwMode="auto">
            <a:xfrm>
              <a:off x="5508625" y="3213100"/>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עיבוי</a:t>
              </a:r>
              <a:endParaRPr lang="en-US" sz="2100"/>
            </a:p>
          </p:txBody>
        </p:sp>
      </p:grpSp>
      <p:sp>
        <p:nvSpPr>
          <p:cNvPr id="7179" name="Text Box 23"/>
          <p:cNvSpPr txBox="1">
            <a:spLocks noChangeArrowheads="1"/>
          </p:cNvSpPr>
          <p:nvPr/>
        </p:nvSpPr>
        <p:spPr bwMode="auto">
          <a:xfrm>
            <a:off x="395288" y="2565400"/>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25" name="Text Box 14"/>
          <p:cNvSpPr txBox="1">
            <a:spLocks noChangeArrowheads="1"/>
          </p:cNvSpPr>
          <p:nvPr/>
        </p:nvSpPr>
        <p:spPr bwMode="auto">
          <a:xfrm>
            <a:off x="4787900" y="5229225"/>
            <a:ext cx="417671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he-IL" sz="2800" b="1"/>
              <a:t>טמפרטורת </a:t>
            </a:r>
            <a:r>
              <a:rPr lang="he-IL" sz="2800" b="1">
                <a:solidFill>
                  <a:srgbClr val="FF0000"/>
                </a:solidFill>
              </a:rPr>
              <a:t>רתיחה</a:t>
            </a:r>
            <a:r>
              <a:rPr lang="he-IL" sz="2800" b="1"/>
              <a:t> = טמפרטורת </a:t>
            </a:r>
            <a:r>
              <a:rPr lang="he-IL" sz="2800" b="1">
                <a:solidFill>
                  <a:srgbClr val="FF0000"/>
                </a:solidFill>
              </a:rPr>
              <a:t>עיבוי</a:t>
            </a:r>
          </a:p>
        </p:txBody>
      </p:sp>
      <p:sp>
        <p:nvSpPr>
          <p:cNvPr id="26" name="Text Box 15"/>
          <p:cNvSpPr txBox="1">
            <a:spLocks noChangeArrowheads="1"/>
          </p:cNvSpPr>
          <p:nvPr/>
        </p:nvSpPr>
        <p:spPr bwMode="auto">
          <a:xfrm>
            <a:off x="395288" y="5157788"/>
            <a:ext cx="43195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800" b="1"/>
              <a:t>טמפרטורת </a:t>
            </a:r>
            <a:r>
              <a:rPr lang="he-IL" sz="2800" b="1">
                <a:solidFill>
                  <a:srgbClr val="FF0000"/>
                </a:solidFill>
              </a:rPr>
              <a:t>התכה</a:t>
            </a:r>
            <a:r>
              <a:rPr lang="he-IL" sz="2800" b="1"/>
              <a:t> = טמפרטורת </a:t>
            </a:r>
            <a:r>
              <a:rPr lang="he-IL" sz="2800" b="1">
                <a:solidFill>
                  <a:srgbClr val="FF0000"/>
                </a:solidFill>
              </a:rPr>
              <a:t>קיפאון</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1+#ppt_w/2"/>
                                          </p:val>
                                        </p:tav>
                                        <p:tav tm="100000">
                                          <p:val>
                                            <p:strVal val="#ppt_x"/>
                                          </p:val>
                                        </p:tav>
                                      </p:tavLst>
                                    </p:anim>
                                    <p:anim calcmode="lin" valueType="num">
                                      <p:cBhvr additive="base">
                                        <p:cTn id="14"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he-IL" smtClean="0"/>
              <a:t>            </a:t>
            </a:r>
            <a:endParaRPr lang="en-US" smtClean="0"/>
          </a:p>
        </p:txBody>
      </p:sp>
      <p:sp>
        <p:nvSpPr>
          <p:cNvPr id="10243" name="Rectangle 3"/>
          <p:cNvSpPr>
            <a:spLocks noGrp="1" noChangeArrowheads="1"/>
          </p:cNvSpPr>
          <p:nvPr>
            <p:ph type="body" idx="1"/>
          </p:nvPr>
        </p:nvSpPr>
        <p:spPr/>
        <p:txBody>
          <a:bodyPr/>
          <a:lstStyle/>
          <a:p>
            <a:pPr algn="ctr" eaLnBrk="1" hangingPunct="1"/>
            <a:r>
              <a:rPr lang="he-IL" smtClean="0"/>
              <a:t> </a:t>
            </a:r>
            <a:r>
              <a:rPr lang="he-IL" sz="4000" b="1" smtClean="0">
                <a:solidFill>
                  <a:srgbClr val="0000E5"/>
                </a:solidFill>
              </a:rPr>
              <a:t>לכל חומר יש כמות אנרגיית  חום המיוחדת לו שאותה יש להשקיע כדי לשנות את מצב צבירתו </a:t>
            </a:r>
          </a:p>
          <a:p>
            <a:pPr algn="ctr" eaLnBrk="1" hangingPunct="1">
              <a:buFont typeface="Wingdings" pitchFamily="2" charset="2"/>
              <a:buNone/>
            </a:pPr>
            <a:r>
              <a:rPr lang="he-IL" sz="4000" b="1" smtClean="0">
                <a:solidFill>
                  <a:srgbClr val="0000E5"/>
                </a:solidFill>
              </a:rPr>
              <a:t>  ממוצק לנוזל או מנוזל לגז.</a:t>
            </a:r>
          </a:p>
          <a:p>
            <a:pPr algn="ctr" eaLnBrk="1" hangingPunct="1">
              <a:buFont typeface="Wingdings" pitchFamily="2" charset="2"/>
              <a:buNone/>
            </a:pPr>
            <a:r>
              <a:rPr lang="he-IL" sz="4000" b="1" smtClean="0">
                <a:solidFill>
                  <a:srgbClr val="0000E5"/>
                </a:solidFill>
              </a:rPr>
              <a:t>   אנרגיית חום זו נקראת </a:t>
            </a:r>
          </a:p>
          <a:p>
            <a:pPr algn="ctr" eaLnBrk="1" hangingPunct="1">
              <a:buFont typeface="Wingdings" pitchFamily="2" charset="2"/>
              <a:buNone/>
            </a:pPr>
            <a:r>
              <a:rPr lang="he-IL" sz="5400" b="1" smtClean="0">
                <a:solidFill>
                  <a:srgbClr val="FF00FF"/>
                </a:solidFill>
              </a:rPr>
              <a:t>   "חום כמוס"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10243">
                                            <p:txEl>
                                              <p:pRg st="3" end="3"/>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כותרת 1"/>
          <p:cNvSpPr>
            <a:spLocks noGrp="1"/>
          </p:cNvSpPr>
          <p:nvPr>
            <p:ph type="title"/>
          </p:nvPr>
        </p:nvSpPr>
        <p:spPr>
          <a:xfrm>
            <a:off x="395288" y="260350"/>
            <a:ext cx="8229600" cy="1143000"/>
          </a:xfrm>
        </p:spPr>
        <p:txBody>
          <a:bodyPr/>
          <a:lstStyle/>
          <a:p>
            <a:pPr algn="ctr" eaLnBrk="1" hangingPunct="1"/>
            <a:r>
              <a:rPr lang="he-IL" sz="5400" b="1" u="sng" smtClean="0">
                <a:solidFill>
                  <a:srgbClr val="FF00FF"/>
                </a:solidFill>
              </a:rPr>
              <a:t> חום כמוס</a:t>
            </a:r>
          </a:p>
        </p:txBody>
      </p:sp>
      <p:sp>
        <p:nvSpPr>
          <p:cNvPr id="10243" name="מציין מיקום תוכן 2"/>
          <p:cNvSpPr>
            <a:spLocks noGrp="1"/>
          </p:cNvSpPr>
          <p:nvPr>
            <p:ph idx="1"/>
          </p:nvPr>
        </p:nvSpPr>
        <p:spPr/>
        <p:txBody>
          <a:bodyPr/>
          <a:lstStyle/>
          <a:p>
            <a:pPr algn="ctr" eaLnBrk="1" hangingPunct="1">
              <a:buFont typeface="Wingdings" pitchFamily="2" charset="2"/>
              <a:buNone/>
              <a:defRPr/>
            </a:pPr>
            <a:r>
              <a:rPr lang="he-IL" sz="3600" u="sng" dirty="0" smtClean="0">
                <a:solidFill>
                  <a:schemeClr val="accent1">
                    <a:lumMod val="50000"/>
                  </a:schemeClr>
                </a:solidFill>
              </a:rPr>
              <a:t>הגדרה</a:t>
            </a:r>
            <a:r>
              <a:rPr lang="he-IL" sz="3600" dirty="0" smtClean="0">
                <a:solidFill>
                  <a:schemeClr val="accent1">
                    <a:lumMod val="50000"/>
                  </a:schemeClr>
                </a:solidFill>
              </a:rPr>
              <a:t>:   </a:t>
            </a:r>
          </a:p>
          <a:p>
            <a:pPr algn="ctr" eaLnBrk="1" hangingPunct="1">
              <a:buFont typeface="Wingdings" pitchFamily="2" charset="2"/>
              <a:buNone/>
              <a:defRPr/>
            </a:pPr>
            <a:r>
              <a:rPr lang="he-IL" sz="3600" dirty="0" smtClean="0">
                <a:solidFill>
                  <a:schemeClr val="accent1">
                    <a:lumMod val="50000"/>
                  </a:schemeClr>
                </a:solidFill>
              </a:rPr>
              <a:t>אנרגיית החום הדרושה לשינוי מצב צבירתו של 1 קילוגרם חומר ממצב מוצק למצב נוזל או ממצב נוזל למצב גז. </a:t>
            </a:r>
          </a:p>
          <a:p>
            <a:pPr algn="ctr" eaLnBrk="1" hangingPunct="1">
              <a:buFont typeface="Wingdings" pitchFamily="2" charset="2"/>
              <a:buNone/>
              <a:defRPr/>
            </a:pPr>
            <a:endParaRPr lang="he-IL" sz="3600" dirty="0" smtClean="0">
              <a:solidFill>
                <a:schemeClr val="accent1">
                  <a:lumMod val="50000"/>
                </a:schemeClr>
              </a:solidFill>
            </a:endParaRPr>
          </a:p>
          <a:p>
            <a:pPr algn="ctr" eaLnBrk="1" hangingPunct="1">
              <a:buFont typeface="Wingdings" pitchFamily="2" charset="2"/>
              <a:buNone/>
              <a:defRPr/>
            </a:pPr>
            <a:endParaRPr lang="he-I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כותרת 1"/>
          <p:cNvSpPr>
            <a:spLocks noGrp="1"/>
          </p:cNvSpPr>
          <p:nvPr>
            <p:ph type="title"/>
          </p:nvPr>
        </p:nvSpPr>
        <p:spPr/>
        <p:txBody>
          <a:bodyPr/>
          <a:lstStyle/>
          <a:p>
            <a:pPr algn="ctr" eaLnBrk="1" hangingPunct="1"/>
            <a:r>
              <a:rPr lang="he-IL" smtClean="0"/>
              <a:t>מוצק           נוזל</a:t>
            </a:r>
          </a:p>
        </p:txBody>
      </p:sp>
      <p:graphicFrame>
        <p:nvGraphicFramePr>
          <p:cNvPr id="4" name="דיאגרמה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a:spLocks noChangeArrowheads="1"/>
          </p:cNvSpPr>
          <p:nvPr/>
        </p:nvSpPr>
        <p:spPr bwMode="auto">
          <a:xfrm>
            <a:off x="2051050" y="5805488"/>
            <a:ext cx="4968875"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3000" b="1"/>
              <a:t>  חום ההיתוך = חום הקיפאון </a:t>
            </a:r>
          </a:p>
        </p:txBody>
      </p:sp>
      <p:grpSp>
        <p:nvGrpSpPr>
          <p:cNvPr id="10256" name="קבוצה 20"/>
          <p:cNvGrpSpPr>
            <a:grpSpLocks/>
          </p:cNvGrpSpPr>
          <p:nvPr/>
        </p:nvGrpSpPr>
        <p:grpSpPr bwMode="auto">
          <a:xfrm>
            <a:off x="3779838" y="260350"/>
            <a:ext cx="1439862" cy="915988"/>
            <a:chOff x="5508625" y="2492375"/>
            <a:chExt cx="1439863" cy="1310651"/>
          </a:xfrm>
        </p:grpSpPr>
        <p:sp>
          <p:nvSpPr>
            <p:cNvPr id="10257" name="Line 28"/>
            <p:cNvSpPr>
              <a:spLocks noChangeShapeType="1"/>
            </p:cNvSpPr>
            <p:nvPr/>
          </p:nvSpPr>
          <p:spPr bwMode="auto">
            <a:xfrm>
              <a:off x="5580063" y="28527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0258" name="Line 29"/>
            <p:cNvSpPr>
              <a:spLocks noChangeShapeType="1"/>
            </p:cNvSpPr>
            <p:nvPr/>
          </p:nvSpPr>
          <p:spPr bwMode="auto">
            <a:xfrm flipH="1">
              <a:off x="5508625" y="3284538"/>
              <a:ext cx="13668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0259" name="Text Box 30"/>
            <p:cNvSpPr txBox="1">
              <a:spLocks noChangeArrowheads="1"/>
            </p:cNvSpPr>
            <p:nvPr/>
          </p:nvSpPr>
          <p:spPr bwMode="auto">
            <a:xfrm>
              <a:off x="5580063" y="2492375"/>
              <a:ext cx="1152525" cy="5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היתוך</a:t>
              </a:r>
              <a:endParaRPr lang="en-US" sz="2100"/>
            </a:p>
          </p:txBody>
        </p:sp>
        <p:sp>
          <p:nvSpPr>
            <p:cNvPr id="10260" name="Text Box 31"/>
            <p:cNvSpPr txBox="1">
              <a:spLocks noChangeArrowheads="1"/>
            </p:cNvSpPr>
            <p:nvPr/>
          </p:nvSpPr>
          <p:spPr bwMode="auto">
            <a:xfrm>
              <a:off x="5508625" y="3212438"/>
              <a:ext cx="1152525" cy="5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ק'יפאון</a:t>
              </a:r>
              <a:endParaRPr lang="en-US" sz="21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p:cNvSpPr>
            <a:spLocks noGrp="1"/>
          </p:cNvSpPr>
          <p:nvPr>
            <p:ph type="title"/>
          </p:nvPr>
        </p:nvSpPr>
        <p:spPr/>
        <p:txBody>
          <a:bodyPr/>
          <a:lstStyle/>
          <a:p>
            <a:pPr algn="ctr" eaLnBrk="1" hangingPunct="1"/>
            <a:r>
              <a:rPr lang="he-IL" smtClean="0"/>
              <a:t>נוזל         גז                                                             </a:t>
            </a:r>
          </a:p>
        </p:txBody>
      </p:sp>
      <p:graphicFrame>
        <p:nvGraphicFramePr>
          <p:cNvPr id="4" name="דיאגרמה 3"/>
          <p:cNvGraphicFramePr/>
          <p:nvPr/>
        </p:nvGraphicFramePr>
        <p:xfrm>
          <a:off x="1562100" y="1379538"/>
          <a:ext cx="6096000" cy="4063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a:spLocks noChangeArrowheads="1"/>
          </p:cNvSpPr>
          <p:nvPr/>
        </p:nvSpPr>
        <p:spPr bwMode="auto">
          <a:xfrm>
            <a:off x="1116013" y="5805488"/>
            <a:ext cx="5903912"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3000" b="1"/>
              <a:t>  חום הרתיחה = חום הההתעבות </a:t>
            </a:r>
          </a:p>
        </p:txBody>
      </p:sp>
      <p:grpSp>
        <p:nvGrpSpPr>
          <p:cNvPr id="11270" name="קבוצה 20"/>
          <p:cNvGrpSpPr>
            <a:grpSpLocks/>
          </p:cNvGrpSpPr>
          <p:nvPr/>
        </p:nvGrpSpPr>
        <p:grpSpPr bwMode="auto">
          <a:xfrm>
            <a:off x="3851275" y="333375"/>
            <a:ext cx="1439863" cy="1133475"/>
            <a:chOff x="5508625" y="2492375"/>
            <a:chExt cx="1439863" cy="1133475"/>
          </a:xfrm>
        </p:grpSpPr>
        <p:sp>
          <p:nvSpPr>
            <p:cNvPr id="11271" name="Line 28"/>
            <p:cNvSpPr>
              <a:spLocks noChangeShapeType="1"/>
            </p:cNvSpPr>
            <p:nvPr/>
          </p:nvSpPr>
          <p:spPr bwMode="auto">
            <a:xfrm>
              <a:off x="5580063" y="28527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1272" name="Line 29"/>
            <p:cNvSpPr>
              <a:spLocks noChangeShapeType="1"/>
            </p:cNvSpPr>
            <p:nvPr/>
          </p:nvSpPr>
          <p:spPr bwMode="auto">
            <a:xfrm flipH="1">
              <a:off x="5508625" y="3284538"/>
              <a:ext cx="13668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1273" name="Text Box 30"/>
            <p:cNvSpPr txBox="1">
              <a:spLocks noChangeArrowheads="1"/>
            </p:cNvSpPr>
            <p:nvPr/>
          </p:nvSpPr>
          <p:spPr bwMode="auto">
            <a:xfrm>
              <a:off x="5580063" y="2492375"/>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רתיחה</a:t>
              </a:r>
              <a:endParaRPr lang="en-US" sz="2100"/>
            </a:p>
          </p:txBody>
        </p:sp>
        <p:sp>
          <p:nvSpPr>
            <p:cNvPr id="11274" name="Text Box 31"/>
            <p:cNvSpPr txBox="1">
              <a:spLocks noChangeArrowheads="1"/>
            </p:cNvSpPr>
            <p:nvPr/>
          </p:nvSpPr>
          <p:spPr bwMode="auto">
            <a:xfrm>
              <a:off x="5508625" y="3213100"/>
              <a:ext cx="11525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he-IL" sz="2100"/>
                <a:t>עיבוי</a:t>
              </a:r>
              <a:endParaRPr lang="en-US" sz="21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מסמך" ma:contentTypeID="0x010100B40342FB6C04EA498FD60085F1366D95" ma:contentTypeVersion="4" ma:contentTypeDescription="צור מסמך חדש." ma:contentTypeScope="" ma:versionID="68e169ee2d8a9d8e43ef1d37785a1f14">
  <xsd:schema xmlns:xsd="http://www.w3.org/2001/XMLSchema" xmlns:xs="http://www.w3.org/2001/XMLSchema" xmlns:p="http://schemas.microsoft.com/office/2006/metadata/properties" xmlns:ns2="02552e0d-4f1a-449b-865e-92f4d8f17a91" targetNamespace="http://schemas.microsoft.com/office/2006/metadata/properties" ma:root="true" ma:fieldsID="d07bd72a256d9f231833f3c57e65601e" ns2:_="">
    <xsd:import namespace="02552e0d-4f1a-449b-865e-92f4d8f17a9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2e0d-4f1a-449b-865e-92f4d8f17a91" elementFormDefault="qualified">
    <xsd:import namespace="http://schemas.microsoft.com/office/2006/documentManagement/types"/>
    <xsd:import namespace="http://schemas.microsoft.com/office/infopath/2007/PartnerControls"/>
    <xsd:element name="_dlc_DocId" ma:index="8" nillable="true" ma:displayName="ערך של מזהה מסמך" ma:description="הערך של מזהה המסמך שהוקצה לפריט זה." ma:internalName="_dlc_DocId" ma:readOnly="true">
      <xsd:simpleType>
        <xsd:restriction base="dms:Text"/>
      </xsd:simpleType>
    </xsd:element>
    <xsd:element name="_dlc_DocIdUrl" ma:index="9"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02552e0d-4f1a-449b-865e-92f4d8f17a91">2UJKMUQ63QAQ-1023-35</_dlc_DocId>
    <_dlc_DocIdUrl xmlns="02552e0d-4f1a-449b-865e-92f4d8f17a91">
      <Url>http://be.sisma.org.il/school/makifa/pisics/_layouts/DocIdRedir.aspx?ID=2UJKMUQ63QAQ-1023-35</Url>
      <Description>2UJKMUQ63QAQ-1023-35</Description>
    </_dlc_DocIdUrl>
  </documentManagement>
</p:properties>
</file>

<file path=customXml/itemProps1.xml><?xml version="1.0" encoding="utf-8"?>
<ds:datastoreItem xmlns:ds="http://schemas.openxmlformats.org/officeDocument/2006/customXml" ds:itemID="{590EE649-3553-4718-A00B-DD55728C0400}">
  <ds:schemaRefs>
    <ds:schemaRef ds:uri="http://schemas.microsoft.com/sharepoint/v3/contenttype/forms"/>
  </ds:schemaRefs>
</ds:datastoreItem>
</file>

<file path=customXml/itemProps2.xml><?xml version="1.0" encoding="utf-8"?>
<ds:datastoreItem xmlns:ds="http://schemas.openxmlformats.org/officeDocument/2006/customXml" ds:itemID="{7B04CFB5-03C1-42FA-B371-D541BF5A91D0}">
  <ds:schemaRefs>
    <ds:schemaRef ds:uri="http://schemas.microsoft.com/sharepoint/events"/>
  </ds:schemaRefs>
</ds:datastoreItem>
</file>

<file path=customXml/itemProps3.xml><?xml version="1.0" encoding="utf-8"?>
<ds:datastoreItem xmlns:ds="http://schemas.openxmlformats.org/officeDocument/2006/customXml" ds:itemID="{89F4F288-8E7D-4EBB-B5F0-DC9A363E7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2e0d-4f1a-449b-865e-92f4d8f17a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48C2429-54B5-4733-9BC2-CCB951DAB4A9}">
  <ds:schemaRefs>
    <ds:schemaRef ds:uri="http://www.w3.org/XML/1998/namespace"/>
    <ds:schemaRef ds:uri="http://schemas.openxmlformats.org/package/2006/metadata/core-properties"/>
    <ds:schemaRef ds:uri="http://schemas.microsoft.com/office/infopath/2007/PartnerControls"/>
    <ds:schemaRef ds:uri="http://purl.org/dc/dcmitype/"/>
    <ds:schemaRef ds:uri="02552e0d-4f1a-449b-865e-92f4d8f17a91"/>
    <ds:schemaRef ds:uri="http://schemas.microsoft.com/office/2006/metadata/properties"/>
    <ds:schemaRef ds:uri="http://schemas.microsoft.com/office/2006/documentManagement/typ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Watermark</Template>
  <TotalTime>1094</TotalTime>
  <Words>926</Words>
  <Application>Microsoft Office PowerPoint</Application>
  <PresentationFormat>‫הצגה על המסך (4:3)</PresentationFormat>
  <Paragraphs>165</Paragraphs>
  <Slides>19</Slides>
  <Notes>6</Notes>
  <HiddenSlides>0</HiddenSlides>
  <MMClips>0</MMClips>
  <ScaleCrop>false</ScaleCrop>
  <HeadingPairs>
    <vt:vector size="8" baseType="variant">
      <vt:variant>
        <vt:lpstr>גופנים בשימוש</vt:lpstr>
      </vt:variant>
      <vt:variant>
        <vt:i4>6</vt:i4>
      </vt:variant>
      <vt:variant>
        <vt:lpstr>ערכת נושא</vt:lpstr>
      </vt:variant>
      <vt:variant>
        <vt:i4>1</vt:i4>
      </vt:variant>
      <vt:variant>
        <vt:lpstr>שרתי OLE מוטבעים</vt:lpstr>
      </vt:variant>
      <vt:variant>
        <vt:i4>1</vt:i4>
      </vt:variant>
      <vt:variant>
        <vt:lpstr>כותרות שקופיות</vt:lpstr>
      </vt:variant>
      <vt:variant>
        <vt:i4>19</vt:i4>
      </vt:variant>
    </vt:vector>
  </HeadingPairs>
  <TitlesOfParts>
    <vt:vector size="27" baseType="lpstr">
      <vt:lpstr>Arial</vt:lpstr>
      <vt:lpstr>David</vt:lpstr>
      <vt:lpstr>Symbol</vt:lpstr>
      <vt:lpstr>Times New Roman</vt:lpstr>
      <vt:lpstr>Wingdings</vt:lpstr>
      <vt:lpstr>Wingdings 2</vt:lpstr>
      <vt:lpstr>Watermark</vt:lpstr>
      <vt:lpstr>משוואה</vt:lpstr>
      <vt:lpstr>מצגת של PowerPoint</vt:lpstr>
      <vt:lpstr>מצגת של PowerPoint</vt:lpstr>
      <vt:lpstr>מצגת של PowerPoint</vt:lpstr>
      <vt:lpstr>מצגת של PowerPoint</vt:lpstr>
      <vt:lpstr>מצגת של PowerPoint</vt:lpstr>
      <vt:lpstr>            </vt:lpstr>
      <vt:lpstr> חום כמוס</vt:lpstr>
      <vt:lpstr>מוצק           נוזל</vt:lpstr>
      <vt:lpstr>נוזל         גז                                                             </vt:lpstr>
      <vt:lpstr>גרף הטמפרטורה כפונקציה של האנרגיה המושקעת</vt:lpstr>
      <vt:lpstr>מבנה חלקיקי של החומר בשינוי מצב צבירה</vt:lpstr>
      <vt:lpstr>חום כמוס בהיבט מולקולרי במוצק</vt:lpstr>
      <vt:lpstr>חום כמוס בהיבט מולקולרי בתהליך היתוך</vt:lpstr>
      <vt:lpstr>חום כמוס בהיבט מולקולרי בתהליך אידוי</vt:lpstr>
      <vt:lpstr>כמות החומר – מסה – m   Mass. </vt:lpstr>
      <vt:lpstr>כיצד נחשב את כמות האנרגיה הדרושה להיתוך? </vt:lpstr>
      <vt:lpstr>נוסחה לחישוב כמות אנרגית חום הגורמת לשינוי מצב הצבירה</vt:lpstr>
      <vt:lpstr>טבלת חום היתוך עבור מים ועופרת </vt:lpstr>
      <vt:lpstr>תרגול</vt:lpstr>
    </vt:vector>
  </TitlesOfParts>
  <Company>LNM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מעבר בין מצבי צבירה</dc:title>
  <dc:creator>XiX</dc:creator>
  <cp:lastModifiedBy>User</cp:lastModifiedBy>
  <cp:revision>77</cp:revision>
  <dcterms:created xsi:type="dcterms:W3CDTF">2013-03-08T07:33:35Z</dcterms:created>
  <dcterms:modified xsi:type="dcterms:W3CDTF">2017-04-27T05:35:25Z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0x010100B40342FB6C04EA498FD60085F1366D95</vt:lpwstr>
  </property>
  <property fmtid="{D5CDD505-2E9C-101B-9397-08002B2CF9AE}" pid="3" name="_dlc_DocIdItemGuid">
    <vt:lpwstr>756f7276-cc8a-47f5-b8bf-9656288f5a8d</vt:lpwstr>
  </property>
</Properties>
</file>